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6"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500" y="-1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fld id="{3F33CFB7-18A6-41DC-81C2-6663C0D8941E}" type="datetimeFigureOut">
              <a:rPr lang="ru-RU" smtClean="0"/>
              <a:t>07.05.2020</a:t>
            </a:fld>
            <a:endParaRPr lang="ru-RU"/>
          </a:p>
        </p:txBody>
      </p:sp>
      <p:sp>
        <p:nvSpPr>
          <p:cNvPr id="16" name="Slide Number Placeholder 15"/>
          <p:cNvSpPr>
            <a:spLocks noGrp="1"/>
          </p:cNvSpPr>
          <p:nvPr>
            <p:ph type="sldNum" sz="quarter" idx="11"/>
          </p:nvPr>
        </p:nvSpPr>
        <p:spPr/>
        <p:txBody>
          <a:bodyPr/>
          <a:lstStyle/>
          <a:p>
            <a:fld id="{7F340C3A-64B1-4664-9D99-FCEF3EEC32F0}"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3F33CFB7-18A6-41DC-81C2-6663C0D8941E}" type="datetimeFigureOut">
              <a:rPr lang="ru-RU" smtClean="0"/>
              <a:t>07.05.2020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340C3A-64B1-4664-9D99-FCEF3EEC32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F33CFB7-18A6-41DC-81C2-6663C0D8941E}" type="datetimeFigureOut">
              <a:rPr lang="ru-RU" smtClean="0"/>
              <a:t>07.05.2020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F340C3A-64B1-4664-9D99-FCEF3EEC32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fld id="{3F33CFB7-18A6-41DC-81C2-6663C0D8941E}" type="datetimeFigureOut">
              <a:rPr lang="ru-RU" smtClean="0"/>
              <a:t>07.05.2020</a:t>
            </a:fld>
            <a:endParaRPr lang="ru-RU"/>
          </a:p>
        </p:txBody>
      </p:sp>
      <p:sp>
        <p:nvSpPr>
          <p:cNvPr id="15" name="Slide Number Placeholder 14"/>
          <p:cNvSpPr>
            <a:spLocks noGrp="1"/>
          </p:cNvSpPr>
          <p:nvPr>
            <p:ph type="sldNum" sz="quarter" idx="11"/>
          </p:nvPr>
        </p:nvSpPr>
        <p:spPr/>
        <p:txBody>
          <a:bodyPr/>
          <a:lstStyle/>
          <a:p>
            <a:fld id="{7F340C3A-64B1-4664-9D99-FCEF3EEC32F0}"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fld id="{3F33CFB7-18A6-41DC-81C2-6663C0D8941E}" type="datetimeFigureOut">
              <a:rPr lang="ru-RU" smtClean="0"/>
              <a:t>07.05.2020</a:t>
            </a:fld>
            <a:endParaRPr lang="ru-RU"/>
          </a:p>
        </p:txBody>
      </p:sp>
      <p:sp>
        <p:nvSpPr>
          <p:cNvPr id="13" name="Slide Number Placeholder 12"/>
          <p:cNvSpPr>
            <a:spLocks noGrp="1"/>
          </p:cNvSpPr>
          <p:nvPr>
            <p:ph type="sldNum" sz="quarter" idx="11"/>
          </p:nvPr>
        </p:nvSpPr>
        <p:spPr/>
        <p:txBody>
          <a:bodyPr/>
          <a:lstStyle/>
          <a:p>
            <a:fld id="{7F340C3A-64B1-4664-9D99-FCEF3EEC32F0}" type="slidenum">
              <a:rPr lang="ru-RU" smtClean="0"/>
              <a:t>‹#›</a:t>
            </a:fld>
            <a:endParaRPr lang="ru-RU"/>
          </a:p>
        </p:txBody>
      </p:sp>
      <p:sp>
        <p:nvSpPr>
          <p:cNvPr id="14" name="Footer Placeholder 13"/>
          <p:cNvSpPr>
            <a:spLocks noGrp="1"/>
          </p:cNvSpPr>
          <p:nvPr>
            <p:ph type="ftr" sz="quarter" idx="12"/>
          </p:nvPr>
        </p:nvSpPr>
        <p:spPr/>
        <p:txBody>
          <a:bodyPr/>
          <a:lstStyle/>
          <a:p>
            <a:endParaRPr lang="ru-RU"/>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3F33CFB7-18A6-41DC-81C2-6663C0D8941E}" type="datetimeFigureOut">
              <a:rPr lang="ru-RU" smtClean="0"/>
              <a:t>07.05.2020</a:t>
            </a:fld>
            <a:endParaRPr lang="ru-RU"/>
          </a:p>
        </p:txBody>
      </p:sp>
      <p:sp>
        <p:nvSpPr>
          <p:cNvPr id="9" name="Slide Number Placeholder 8"/>
          <p:cNvSpPr>
            <a:spLocks noGrp="1"/>
          </p:cNvSpPr>
          <p:nvPr>
            <p:ph type="sldNum" sz="quarter" idx="11"/>
          </p:nvPr>
        </p:nvSpPr>
        <p:spPr/>
        <p:txBody>
          <a:bodyPr/>
          <a:lstStyle/>
          <a:p>
            <a:fld id="{7F340C3A-64B1-4664-9D99-FCEF3EEC32F0}" type="slidenum">
              <a:rPr lang="ru-RU" smtClean="0"/>
              <a:t>‹#›</a:t>
            </a:fld>
            <a:endParaRPr lang="ru-RU"/>
          </a:p>
        </p:txBody>
      </p:sp>
      <p:sp>
        <p:nvSpPr>
          <p:cNvPr id="10" name="Footer Placeholder 9"/>
          <p:cNvSpPr>
            <a:spLocks noGrp="1"/>
          </p:cNvSpPr>
          <p:nvPr>
            <p:ph type="ftr" sz="quarter" idx="12"/>
          </p:nvPr>
        </p:nvSpPr>
        <p:spPr/>
        <p:txBody>
          <a:bodyPr/>
          <a:lstStyle/>
          <a:p>
            <a:endParaRPr lang="ru-RU"/>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fld id="{3F33CFB7-18A6-41DC-81C2-6663C0D8941E}" type="datetimeFigureOut">
              <a:rPr lang="ru-RU" smtClean="0"/>
              <a:t>07.05.2020</a:t>
            </a:fld>
            <a:endParaRPr lang="ru-RU"/>
          </a:p>
        </p:txBody>
      </p:sp>
      <p:sp>
        <p:nvSpPr>
          <p:cNvPr id="15" name="Slide Number Placeholder 14"/>
          <p:cNvSpPr>
            <a:spLocks noGrp="1"/>
          </p:cNvSpPr>
          <p:nvPr>
            <p:ph type="sldNum" sz="quarter" idx="11"/>
          </p:nvPr>
        </p:nvSpPr>
        <p:spPr/>
        <p:txBody>
          <a:bodyPr/>
          <a:lstStyle/>
          <a:p>
            <a:fld id="{7F340C3A-64B1-4664-9D99-FCEF3EEC32F0}" type="slidenum">
              <a:rPr lang="ru-RU" smtClean="0"/>
              <a:t>‹#›</a:t>
            </a:fld>
            <a:endParaRPr lang="ru-RU"/>
          </a:p>
        </p:txBody>
      </p:sp>
      <p:sp>
        <p:nvSpPr>
          <p:cNvPr id="16" name="Footer Placeholder 15"/>
          <p:cNvSpPr>
            <a:spLocks noGrp="1"/>
          </p:cNvSpPr>
          <p:nvPr>
            <p:ph type="ftr" sz="quarter" idx="12"/>
          </p:nvPr>
        </p:nvSpPr>
        <p:spPr/>
        <p:txBody>
          <a:bodyPr/>
          <a:lstStyle/>
          <a:p>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fld id="{3F33CFB7-18A6-41DC-81C2-6663C0D8941E}" type="datetimeFigureOut">
              <a:rPr lang="ru-RU" smtClean="0"/>
              <a:t>07.05.2020</a:t>
            </a:fld>
            <a:endParaRPr lang="ru-RU"/>
          </a:p>
        </p:txBody>
      </p:sp>
      <p:sp>
        <p:nvSpPr>
          <p:cNvPr id="8" name="Slide Number Placeholder 7"/>
          <p:cNvSpPr>
            <a:spLocks noGrp="1"/>
          </p:cNvSpPr>
          <p:nvPr>
            <p:ph type="sldNum" sz="quarter" idx="11"/>
          </p:nvPr>
        </p:nvSpPr>
        <p:spPr/>
        <p:txBody>
          <a:bodyPr/>
          <a:lstStyle/>
          <a:p>
            <a:fld id="{7F340C3A-64B1-4664-9D99-FCEF3EEC32F0}"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F33CFB7-18A6-41DC-81C2-6663C0D8941E}" type="datetimeFigureOut">
              <a:rPr lang="ru-RU" smtClean="0"/>
              <a:t>07.05.2020</a:t>
            </a:fld>
            <a:endParaRPr lang="ru-RU"/>
          </a:p>
        </p:txBody>
      </p:sp>
      <p:sp>
        <p:nvSpPr>
          <p:cNvPr id="6" name="Slide Number Placeholder 5"/>
          <p:cNvSpPr>
            <a:spLocks noGrp="1"/>
          </p:cNvSpPr>
          <p:nvPr>
            <p:ph type="sldNum" sz="quarter" idx="11"/>
          </p:nvPr>
        </p:nvSpPr>
        <p:spPr/>
        <p:txBody>
          <a:bodyPr/>
          <a:lstStyle/>
          <a:p>
            <a:fld id="{7F340C3A-64B1-4664-9D99-FCEF3EEC32F0}" type="slidenum">
              <a:rPr lang="ru-RU" smtClean="0"/>
              <a:t>‹#›</a:t>
            </a:fld>
            <a:endParaRPr lang="ru-RU"/>
          </a:p>
        </p:txBody>
      </p:sp>
      <p:sp>
        <p:nvSpPr>
          <p:cNvPr id="7" name="Footer Placeholder 6"/>
          <p:cNvSpPr>
            <a:spLocks noGrp="1"/>
          </p:cNvSpPr>
          <p:nvPr>
            <p:ph type="ftr" sz="quarter" idx="12"/>
          </p:nvPr>
        </p:nvSpPr>
        <p:spPr/>
        <p:txBody>
          <a:bodyPr/>
          <a:lstStyle/>
          <a:p>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3F33CFB7-18A6-41DC-81C2-6663C0D8941E}" type="datetimeFigureOut">
              <a:rPr lang="ru-RU" smtClean="0"/>
              <a:t>07.05.2020</a:t>
            </a:fld>
            <a:endParaRPr lang="ru-RU"/>
          </a:p>
        </p:txBody>
      </p:sp>
      <p:sp>
        <p:nvSpPr>
          <p:cNvPr id="16" name="Slide Number Placeholder 15"/>
          <p:cNvSpPr>
            <a:spLocks noGrp="1"/>
          </p:cNvSpPr>
          <p:nvPr>
            <p:ph type="sldNum" sz="quarter" idx="11"/>
          </p:nvPr>
        </p:nvSpPr>
        <p:spPr/>
        <p:txBody>
          <a:bodyPr/>
          <a:lstStyle/>
          <a:p>
            <a:fld id="{7F340C3A-64B1-4664-9D99-FCEF3EEC32F0}" type="slidenum">
              <a:rPr lang="ru-RU" smtClean="0"/>
              <a:t>‹#›</a:t>
            </a:fld>
            <a:endParaRPr lang="ru-RU"/>
          </a:p>
        </p:txBody>
      </p:sp>
      <p:sp>
        <p:nvSpPr>
          <p:cNvPr id="17" name="Footer Placeholder 16"/>
          <p:cNvSpPr>
            <a:spLocks noGrp="1"/>
          </p:cNvSpPr>
          <p:nvPr>
            <p:ph type="ftr" sz="quarter" idx="12"/>
          </p:nvPr>
        </p:nvSpPr>
        <p:spPr/>
        <p:txBody>
          <a:bodyPr/>
          <a:lstStyle/>
          <a:p>
            <a:endParaRPr lang="ru-RU"/>
          </a:p>
        </p:txBody>
      </p:sp>
      <p:sp>
        <p:nvSpPr>
          <p:cNvPr id="18" name="Title 17"/>
          <p:cNvSpPr>
            <a:spLocks noGrp="1"/>
          </p:cNvSpPr>
          <p:nvPr>
            <p:ph type="title"/>
          </p:nvPr>
        </p:nvSpPr>
        <p:spPr/>
        <p:txBody>
          <a:bodyPr/>
          <a:lstStyle/>
          <a:p>
            <a:r>
              <a:rPr lang="ru-RU" smtClean="0"/>
              <a:t>Образец заголовка</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fld id="{3F33CFB7-18A6-41DC-81C2-6663C0D8941E}" type="datetimeFigureOut">
              <a:rPr lang="ru-RU" smtClean="0"/>
              <a:t>07.05.2020</a:t>
            </a:fld>
            <a:endParaRPr lang="ru-RU"/>
          </a:p>
        </p:txBody>
      </p:sp>
      <p:sp>
        <p:nvSpPr>
          <p:cNvPr id="14" name="Slide Number Placeholder 13"/>
          <p:cNvSpPr>
            <a:spLocks noGrp="1"/>
          </p:cNvSpPr>
          <p:nvPr>
            <p:ph type="sldNum" sz="quarter" idx="11"/>
          </p:nvPr>
        </p:nvSpPr>
        <p:spPr/>
        <p:txBody>
          <a:bodyPr/>
          <a:lstStyle/>
          <a:p>
            <a:fld id="{7F340C3A-64B1-4664-9D99-FCEF3EEC32F0}" type="slidenum">
              <a:rPr lang="ru-RU" smtClean="0"/>
              <a:t>‹#›</a:t>
            </a:fld>
            <a:endParaRPr lang="ru-RU"/>
          </a:p>
        </p:txBody>
      </p:sp>
      <p:sp>
        <p:nvSpPr>
          <p:cNvPr id="15" name="Footer Placeholder 14"/>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3F33CFB7-18A6-41DC-81C2-6663C0D8941E}" type="datetimeFigureOut">
              <a:rPr lang="ru-RU" smtClean="0"/>
              <a:t>07.05.2020</a:t>
            </a:fld>
            <a:endParaRPr lang="ru-RU"/>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ru-RU"/>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7F340C3A-64B1-4664-9D99-FCEF3EEC32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52426" y="404664"/>
            <a:ext cx="6516216" cy="2088232"/>
          </a:xfrm>
        </p:spPr>
        <p:txBody>
          <a:bodyPr/>
          <a:lstStyle/>
          <a:p>
            <a:pPr algn="ctr"/>
            <a:r>
              <a:rPr lang="ru-RU" sz="32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Викторина </a:t>
            </a:r>
            <a:br>
              <a:rPr lang="ru-RU" sz="32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br>
            <a:r>
              <a:rPr lang="ru-RU" sz="32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на тему:</a:t>
            </a:r>
            <a:br>
              <a:rPr lang="ru-RU" sz="32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br>
            <a:r>
              <a:rPr lang="ru-RU" sz="3200" b="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Декоративно-прикладное искусство в жизни человека</a:t>
            </a:r>
            <a:endParaRPr lang="ru-RU" sz="3200" b="0" cap="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789159"/>
            <a:ext cx="6181725"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000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8281" y="188640"/>
            <a:ext cx="7902624" cy="3416320"/>
          </a:xfrm>
          <a:prstGeom prst="rect">
            <a:avLst/>
          </a:prstGeom>
        </p:spPr>
        <p:txBody>
          <a:bodyPr wrap="square">
            <a:spAutoFit/>
          </a:bodyPr>
          <a:lstStyle/>
          <a:p>
            <a:pPr algn="just"/>
            <a:r>
              <a:rPr lang="ru-RU" dirty="0" smtClean="0">
                <a:latin typeface="Times New Roman" pitchFamily="18" charset="0"/>
                <a:cs typeface="Times New Roman" pitchFamily="18" charset="0"/>
              </a:rPr>
              <a:t>Ткачество</a:t>
            </a:r>
            <a:endParaRPr lang="ru-RU"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Еще одно древнейшее ремесло – ткачество. Его истоки в первобытнообщинном строе. Возникло оно с появлением сырья: кожа животных, трава, лианы, тростник, молодые побеги деревьев становились таким сырьем. Самой старой тканью, найденной археологами, считает материал (лен), обнаруженный у турецкого поселка </a:t>
            </a:r>
            <a:r>
              <a:rPr lang="ru-RU" dirty="0" err="1">
                <a:latin typeface="Times New Roman" pitchFamily="18" charset="0"/>
                <a:cs typeface="Times New Roman" pitchFamily="18" charset="0"/>
              </a:rPr>
              <a:t>Чатал</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Хюиюк</a:t>
            </a:r>
            <a:r>
              <a:rPr lang="ru-RU" dirty="0">
                <a:latin typeface="Times New Roman" pitchFamily="18" charset="0"/>
                <a:cs typeface="Times New Roman" pitchFamily="18" charset="0"/>
              </a:rPr>
              <a:t>. Ему насчитали 6500 лет. Человек достаточно рано начал орнаментировать ткань – орнамент наносился вручную. Впоследствии его делали с помощью вышивки. Вершиной технологического открытия в этом деле был ткацкий станок, он мог быть как основным, так и вспомогательным инструментом ткача</a:t>
            </a:r>
            <a:r>
              <a:rPr lang="ru-RU" dirty="0" smtClean="0">
                <a:latin typeface="Times New Roman" pitchFamily="18" charset="0"/>
                <a:cs typeface="Times New Roman" pitchFamily="18" charset="0"/>
              </a:rPr>
              <a:t>.</a:t>
            </a:r>
          </a:p>
          <a:p>
            <a:pPr algn="just"/>
            <a:r>
              <a:rPr lang="ru-RU" dirty="0">
                <a:latin typeface="Times New Roman" pitchFamily="18" charset="0"/>
                <a:cs typeface="Times New Roman" pitchFamily="18" charset="0"/>
              </a:rPr>
              <a:t>Особенно ценны образцы ткачества не только демонстрацией тяжкого труда, сложной технологии, но и теми узорами, что появлялись на изделии.</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82" y="4005064"/>
            <a:ext cx="4178488" cy="259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891737"/>
            <a:ext cx="4245735" cy="282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8293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7848872" cy="3785652"/>
          </a:xfrm>
          <a:prstGeom prst="rect">
            <a:avLst/>
          </a:prstGeom>
        </p:spPr>
        <p:txBody>
          <a:bodyPr wrap="square">
            <a:spAutoFit/>
          </a:bodyPr>
          <a:lstStyle/>
          <a:p>
            <a:pPr algn="just"/>
            <a:r>
              <a:rPr lang="ru-RU" sz="2000" dirty="0">
                <a:latin typeface="Times New Roman" pitchFamily="18" charset="0"/>
                <a:cs typeface="Times New Roman" pitchFamily="18" charset="0"/>
              </a:rPr>
              <a:t>Самые старинные образцы выжигания по дереву датированы 700 г до нашей эры, они найдены в Перу. В любом магазине для творчества сегодня вы найдете набор для выжигания. Этим направлением увлекаются дети и взрослые, </a:t>
            </a:r>
            <a:r>
              <a:rPr lang="ru-RU" sz="2000" dirty="0" err="1">
                <a:latin typeface="Times New Roman" pitchFamily="18" charset="0"/>
                <a:cs typeface="Times New Roman" pitchFamily="18" charset="0"/>
              </a:rPr>
              <a:t>пирография</a:t>
            </a:r>
            <a:r>
              <a:rPr lang="ru-RU" sz="2000" dirty="0">
                <a:latin typeface="Times New Roman" pitchFamily="18" charset="0"/>
                <a:cs typeface="Times New Roman" pitchFamily="18" charset="0"/>
              </a:rPr>
              <a:t> востребована, и результаты художественного труда превращаются в красивые деревянные сувениры, декор для дома и не только. Выжигание по коже – интересное ответвление ремесла. На кожаных изделиях </a:t>
            </a:r>
            <a:r>
              <a:rPr lang="ru-RU" sz="2000" dirty="0" err="1">
                <a:latin typeface="Times New Roman" pitchFamily="18" charset="0"/>
                <a:cs typeface="Times New Roman" pitchFamily="18" charset="0"/>
              </a:rPr>
              <a:t>пирограф</a:t>
            </a:r>
            <a:r>
              <a:rPr lang="ru-RU" sz="2000" dirty="0">
                <a:latin typeface="Times New Roman" pitchFamily="18" charset="0"/>
                <a:cs typeface="Times New Roman" pitchFamily="18" charset="0"/>
              </a:rPr>
              <a:t> словно плетет кружево. Такие изображения украшают портмоне, кошельки, обложки ежедневников, ремни и сумки. Мотивы фольклора чередуются с современными картинками. Это одно из самых доступных ремесел, которое могут постигать даже дети младшего школьного возраста.</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645024"/>
            <a:ext cx="5020072" cy="30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61242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260648"/>
            <a:ext cx="7848872" cy="3447098"/>
          </a:xfrm>
          <a:prstGeom prst="rect">
            <a:avLst/>
          </a:prstGeom>
        </p:spPr>
        <p:txBody>
          <a:bodyPr wrap="square">
            <a:spAutoFit/>
          </a:bodyPr>
          <a:lstStyle/>
          <a:p>
            <a:pPr algn="just"/>
            <a:r>
              <a:rPr lang="ru-RU" sz="2000" dirty="0">
                <a:latin typeface="Times New Roman" pitchFamily="18" charset="0"/>
                <a:cs typeface="Times New Roman" pitchFamily="18" charset="0"/>
              </a:rPr>
              <a:t>Художественная ковка приручила металл, из него стали делать изящные, очень тонкие вещи. История славит кельтские племена, которые, кажется, если не придумали ковку, так сделали ее известной. Горн и наковальня, ручник и кувалда – вот те инструменты, которыми пользуется мастер в создании изящных ворот, калиток, вывесок, козырьков. Кованые элементы стали отличительными чертами барокко и модерна, и сегодня ковка становится изюминкой сооружения. </a:t>
            </a:r>
            <a:r>
              <a:rPr lang="ru-RU" sz="2000" dirty="0" smtClean="0">
                <a:latin typeface="Times New Roman" pitchFamily="18" charset="0"/>
                <a:cs typeface="Times New Roman" pitchFamily="18" charset="0"/>
              </a:rPr>
              <a:t>В </a:t>
            </a:r>
            <a:r>
              <a:rPr lang="ru-RU" sz="2000" dirty="0">
                <a:latin typeface="Times New Roman" pitchFamily="18" charset="0"/>
                <a:cs typeface="Times New Roman" pitchFamily="18" charset="0"/>
              </a:rPr>
              <a:t>6 веке на Руси зародилась именно художественная ковка: оружие мастер украшал узорами, которые </a:t>
            </a:r>
            <a:r>
              <a:rPr lang="ru-RU" sz="2000" dirty="0" err="1">
                <a:latin typeface="Times New Roman" pitchFamily="18" charset="0"/>
                <a:cs typeface="Times New Roman" pitchFamily="18" charset="0"/>
              </a:rPr>
              <a:t>уникализировали</a:t>
            </a:r>
            <a:r>
              <a:rPr lang="ru-RU" sz="2000" dirty="0">
                <a:latin typeface="Times New Roman" pitchFamily="18" charset="0"/>
                <a:cs typeface="Times New Roman" pitchFamily="18" charset="0"/>
              </a:rPr>
              <a:t> вещь. И не только оружие!</a:t>
            </a:r>
          </a:p>
          <a:p>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3" y="3467464"/>
            <a:ext cx="5232718" cy="3178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126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995" y="116632"/>
            <a:ext cx="8977483" cy="3477875"/>
          </a:xfrm>
          <a:prstGeom prst="rect">
            <a:avLst/>
          </a:prstGeom>
          <a:noFill/>
        </p:spPr>
        <p:txBody>
          <a:bodyPr wrap="square">
            <a:spAutoFit/>
          </a:bodyPr>
          <a:lstStyle/>
          <a:p>
            <a:pPr algn="just"/>
            <a:r>
              <a:rPr lang="ru-RU" sz="2000" dirty="0">
                <a:latin typeface="Times New Roman" pitchFamily="18" charset="0"/>
                <a:cs typeface="Times New Roman" pitchFamily="18" charset="0"/>
              </a:rPr>
              <a:t>Резьба</a:t>
            </a:r>
          </a:p>
          <a:p>
            <a:pPr algn="just"/>
            <a:r>
              <a:rPr lang="ru-RU" sz="2000" dirty="0">
                <a:latin typeface="Times New Roman" pitchFamily="18" charset="0"/>
                <a:cs typeface="Times New Roman" pitchFamily="18" charset="0"/>
              </a:rPr>
              <a:t>В России резьбу по дереву называли резным делом, а рисунок – </a:t>
            </a:r>
            <a:r>
              <a:rPr lang="ru-RU" sz="2000" dirty="0" err="1">
                <a:latin typeface="Times New Roman" pitchFamily="18" charset="0"/>
                <a:cs typeface="Times New Roman" pitchFamily="18" charset="0"/>
              </a:rPr>
              <a:t>ознаменкой</a:t>
            </a:r>
            <a:r>
              <a:rPr lang="ru-RU" sz="2000" dirty="0">
                <a:latin typeface="Times New Roman" pitchFamily="18" charset="0"/>
                <a:cs typeface="Times New Roman" pitchFamily="18" charset="0"/>
              </a:rPr>
              <a:t>. В разных точках мира было распространено это творчество, потому культурные перекрестки часто случались и появлялись уникальные образцы: например, в Троице-Сергиевой лавре инок Амвросий сумел соединить в своих резных работах восточный стиль, западный и традиционный русский. В российских традициях немало преемственности от византийской резьбы, а также от немецкой (с готическими мотивами). Сегодня выделяют резьбу: сквозную, глухую, скульптурную, домовую, а также резьбу бензопилой. В последнее время особенно востребована скульптурная резьба, создаваемая на копировально-фрезерных станках.</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356992"/>
            <a:ext cx="5229646" cy="3263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69647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40"/>
            <a:ext cx="8640960" cy="3785652"/>
          </a:xfrm>
          <a:prstGeom prst="rect">
            <a:avLst/>
          </a:prstGeom>
          <a:noFill/>
        </p:spPr>
        <p:txBody>
          <a:bodyPr wrap="square">
            <a:spAutoFit/>
          </a:bodyPr>
          <a:lstStyle/>
          <a:p>
            <a:pPr algn="just"/>
            <a:r>
              <a:rPr lang="ru-RU" sz="2000" dirty="0">
                <a:latin typeface="Times New Roman" pitchFamily="18" charset="0"/>
                <a:cs typeface="Times New Roman" pitchFamily="18" charset="0"/>
              </a:rPr>
              <a:t>Лепка</a:t>
            </a:r>
          </a:p>
          <a:p>
            <a:pPr algn="just"/>
            <a:r>
              <a:rPr lang="ru-RU" sz="2000" dirty="0">
                <a:latin typeface="Times New Roman" pitchFamily="18" charset="0"/>
                <a:cs typeface="Times New Roman" pitchFamily="18" charset="0"/>
              </a:rPr>
              <a:t>Лепка как вид ДПИ существует практически с незапамятных времен. Неслучайно в Библии написано, что человека Бог сотворил из глины. Считается, что использовать глину человек решил, когда увидел собственный след на сырой земле. Сначала природный материал применялся как покрытие для плетеных корзин, потом из нее делали первую посуду. Сегодня одно из самых древних ремесел живет и даже процветает. Открываются новые гончарные мастерские, а авторская керамика находит своего почитателя. Но лепят не только из глины. В конце 19 века преподаватель В. </a:t>
            </a:r>
            <a:r>
              <a:rPr lang="ru-RU" sz="2000" dirty="0" err="1">
                <a:latin typeface="Times New Roman" pitchFamily="18" charset="0"/>
                <a:cs typeface="Times New Roman" pitchFamily="18" charset="0"/>
              </a:rPr>
              <a:t>Харбатт</a:t>
            </a:r>
            <a:r>
              <a:rPr lang="ru-RU" sz="2000" dirty="0">
                <a:latin typeface="Times New Roman" pitchFamily="18" charset="0"/>
                <a:cs typeface="Times New Roman" pitchFamily="18" charset="0"/>
              </a:rPr>
              <a:t> изобрел пластилин, сначала он был просто серым, но все равно пользовался популярностью. Вскоре в пластилин стали добавлять цветные пигменты, и человечество получило самый доступный в плане лепки материал.</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974292"/>
            <a:ext cx="4435773" cy="286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04115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660" y="289679"/>
            <a:ext cx="7927716" cy="3447098"/>
          </a:xfrm>
          <a:prstGeom prst="rect">
            <a:avLst/>
          </a:prstGeom>
        </p:spPr>
        <p:txBody>
          <a:bodyPr wrap="square">
            <a:spAutoFit/>
          </a:bodyPr>
          <a:lstStyle/>
          <a:p>
            <a:pPr algn="just"/>
            <a:r>
              <a:rPr lang="ru-RU" sz="2000" dirty="0">
                <a:latin typeface="Times New Roman" pitchFamily="18" charset="0"/>
                <a:cs typeface="Times New Roman" pitchFamily="18" charset="0"/>
              </a:rPr>
              <a:t>Витраж</a:t>
            </a:r>
          </a:p>
          <a:p>
            <a:pPr algn="just"/>
            <a:r>
              <a:rPr lang="ru-RU" sz="2000" dirty="0">
                <a:latin typeface="Times New Roman" pitchFamily="18" charset="0"/>
                <a:cs typeface="Times New Roman" pitchFamily="18" charset="0"/>
              </a:rPr>
              <a:t>Термин «витраж» имеет французские корни, и переводится он просто – «оконное стекло». Это декоративная тематическая или орнаментальная композиция, которая делается из кусочков разноцветного стекла. Стекло это чаще всего расписано красками.</a:t>
            </a:r>
          </a:p>
          <a:p>
            <a:pPr algn="just"/>
            <a:r>
              <a:rPr lang="ru-RU" sz="2000" dirty="0">
                <a:latin typeface="Times New Roman" pitchFamily="18" charset="0"/>
                <a:cs typeface="Times New Roman" pitchFamily="18" charset="0"/>
              </a:rPr>
              <a:t>Долгое время витражи украшали, главным образом, церковные и монастырские сооружения. Постепенно их стали применять и в светских сооружениях. Когда точно появились витражи, сказать точно нельзя. Но исследователи полагают, что случилось это вскоре после изобретения самого стекла.</a:t>
            </a:r>
          </a:p>
          <a:p>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454234"/>
            <a:ext cx="5577086" cy="337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685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7848872" cy="3724096"/>
          </a:xfrm>
          <a:prstGeom prst="rect">
            <a:avLst/>
          </a:prstGeom>
        </p:spPr>
        <p:txBody>
          <a:bodyPr wrap="square">
            <a:spAutoFit/>
          </a:bodyPr>
          <a:lstStyle/>
          <a:p>
            <a:pPr algn="just"/>
            <a:r>
              <a:rPr lang="ru-RU" sz="2000" dirty="0">
                <a:latin typeface="Times New Roman" pitchFamily="18" charset="0"/>
                <a:cs typeface="Times New Roman" pitchFamily="18" charset="0"/>
              </a:rPr>
              <a:t>Мозаика</a:t>
            </a:r>
          </a:p>
          <a:p>
            <a:pPr algn="just"/>
            <a:r>
              <a:rPr lang="ru-RU" sz="2000" dirty="0">
                <a:latin typeface="Times New Roman" pitchFamily="18" charset="0"/>
                <a:cs typeface="Times New Roman" pitchFamily="18" charset="0"/>
              </a:rPr>
              <a:t>Мозаикой называют технику создания изображений и украшения различных поверхностей путем фиксации на основе кусочков материалов, которые отличались </a:t>
            </a:r>
            <a:r>
              <a:rPr lang="ru-RU" sz="2000" dirty="0" err="1">
                <a:latin typeface="Times New Roman" pitchFamily="18" charset="0"/>
                <a:cs typeface="Times New Roman" pitchFamily="18" charset="0"/>
              </a:rPr>
              <a:t>цветово</a:t>
            </a:r>
            <a:r>
              <a:rPr lang="ru-RU" sz="2000" dirty="0">
                <a:latin typeface="Times New Roman" pitchFamily="18" charset="0"/>
                <a:cs typeface="Times New Roman" pitchFamily="18" charset="0"/>
              </a:rPr>
              <a:t>, фактурно или текстурно. Мозаика считается разновидностью инкрустации. История мозаики связана с 4 тысячелетием до нашей эры, и образцы ее найдены в оформлении шумерских городов Месопотамии. Большой интерес для ученых представляют и ранние античные произведения из морской гальки. В Древнем Риме мозаично выкладывали полы и стены богатых сооружений.</a:t>
            </a:r>
          </a:p>
          <a:p>
            <a:endParaRPr lang="ru-RU" dirty="0"/>
          </a:p>
          <a:p>
            <a:endParaRPr lang="ru-RU"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3856" y="3356992"/>
            <a:ext cx="5234528" cy="326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11445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8640"/>
            <a:ext cx="7704856" cy="3477875"/>
          </a:xfrm>
          <a:prstGeom prst="rect">
            <a:avLst/>
          </a:prstGeom>
        </p:spPr>
        <p:txBody>
          <a:bodyPr wrap="square">
            <a:spAutoFit/>
          </a:bodyPr>
          <a:lstStyle/>
          <a:p>
            <a:pPr algn="just"/>
            <a:r>
              <a:rPr lang="ru-RU" sz="2000" dirty="0">
                <a:latin typeface="Times New Roman" pitchFamily="18" charset="0"/>
                <a:cs typeface="Times New Roman" pitchFamily="18" charset="0"/>
              </a:rPr>
              <a:t>Ювелирное искусство</a:t>
            </a:r>
          </a:p>
          <a:p>
            <a:pPr algn="just"/>
            <a:r>
              <a:rPr lang="ru-RU" sz="2000" dirty="0">
                <a:latin typeface="Times New Roman" pitchFamily="18" charset="0"/>
                <a:cs typeface="Times New Roman" pitchFamily="18" charset="0"/>
              </a:rPr>
              <a:t>История ювелирного искусства делится на несколько этапов. В первом, доисторическом, человек знакомился с цветными камнями и материалами, накапливал опыт их обработки. На втором античном этапе закладывались основы ювелирного дела. Третий этап связан с эрой великих географических открытий – расширялась сырьевая база и сам рынок драгоценностей. Четвертый этап относится к уже индустриальному миру, когда производство ювелирных изделий стало массовым. Наконец, пятый этап принадлежит уже нашему тысячелетию, когда в ювелирном деле стали использоваться синтетические материалы, а также достижения </a:t>
            </a:r>
            <a:r>
              <a:rPr lang="ru-RU" sz="2000" dirty="0" err="1">
                <a:latin typeface="Times New Roman" pitchFamily="18" charset="0"/>
                <a:cs typeface="Times New Roman" pitchFamily="18" charset="0"/>
              </a:rPr>
              <a:t>биоэлектроники</a:t>
            </a:r>
            <a:r>
              <a:rPr lang="ru-RU" sz="2000" dirty="0">
                <a:latin typeface="Times New Roman" pitchFamily="18" charset="0"/>
                <a:cs typeface="Times New Roman" pitchFamily="18" charset="0"/>
              </a:rPr>
              <a:t>.</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986" y="3675663"/>
            <a:ext cx="3998280" cy="2698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8" y="3675663"/>
            <a:ext cx="4457681" cy="25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5380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76672"/>
            <a:ext cx="7056784" cy="1938992"/>
          </a:xfrm>
          <a:prstGeom prst="rect">
            <a:avLst/>
          </a:prstGeom>
        </p:spPr>
        <p:txBody>
          <a:bodyPr wrap="square">
            <a:spAutoFit/>
          </a:bodyPr>
          <a:lstStyle/>
          <a:p>
            <a:pPr algn="just"/>
            <a:r>
              <a:rPr lang="ru-RU" sz="2400" dirty="0">
                <a:latin typeface="Times New Roman" pitchFamily="18" charset="0"/>
                <a:cs typeface="Times New Roman" pitchFamily="18" charset="0"/>
              </a:rPr>
              <a:t>Плетение</a:t>
            </a:r>
          </a:p>
          <a:p>
            <a:pPr algn="just"/>
            <a:r>
              <a:rPr lang="ru-RU" sz="2400" dirty="0">
                <a:latin typeface="Times New Roman" pitchFamily="18" charset="0"/>
                <a:cs typeface="Times New Roman" pitchFamily="18" charset="0"/>
              </a:rPr>
              <a:t>Количество способов, техник, материалов для плетения потрясает воображение. Но самыми востребованными считаются </a:t>
            </a:r>
            <a:r>
              <a:rPr lang="ru-RU" sz="2400" dirty="0" err="1">
                <a:latin typeface="Times New Roman" pitchFamily="18" charset="0"/>
                <a:cs typeface="Times New Roman" pitchFamily="18" charset="0"/>
              </a:rPr>
              <a:t>бисероплетение</a:t>
            </a:r>
            <a:r>
              <a:rPr lang="ru-RU" sz="2400" dirty="0">
                <a:latin typeface="Times New Roman" pitchFamily="18" charset="0"/>
                <a:cs typeface="Times New Roman" pitchFamily="18" charset="0"/>
              </a:rPr>
              <a:t>, кружево, плетение из лозы и макраме.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2436073"/>
            <a:ext cx="4702394" cy="313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035" y="3717032"/>
            <a:ext cx="4443450" cy="29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6957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2467278" cy="707886"/>
          </a:xfrm>
          <a:prstGeom prst="rect">
            <a:avLst/>
          </a:prstGeom>
        </p:spPr>
        <p:txBody>
          <a:bodyPr wrap="none">
            <a:spAutoFit/>
          </a:bodyPr>
          <a:lstStyle/>
          <a:p>
            <a:r>
              <a:rPr lang="ru-RU" sz="2000" dirty="0">
                <a:latin typeface="Times New Roman" pitchFamily="18" charset="0"/>
                <a:cs typeface="Times New Roman" pitchFamily="18" charset="0"/>
              </a:rPr>
              <a:t>Кожевенное </a:t>
            </a:r>
            <a:r>
              <a:rPr lang="ru-RU" sz="2000" dirty="0" smtClean="0">
                <a:latin typeface="Times New Roman" pitchFamily="18" charset="0"/>
                <a:cs typeface="Times New Roman" pitchFamily="18" charset="0"/>
              </a:rPr>
              <a:t>ремесло</a:t>
            </a:r>
          </a:p>
          <a:p>
            <a:endParaRPr lang="ru-RU" sz="2000" dirty="0">
              <a:latin typeface="Times New Roman" pitchFamily="18" charset="0"/>
              <a:cs typeface="Times New Roman" pitchFamily="18" charset="0"/>
            </a:endParaRPr>
          </a:p>
        </p:txBody>
      </p:sp>
      <p:sp>
        <p:nvSpPr>
          <p:cNvPr id="3" name="Прямоугольник 2"/>
          <p:cNvSpPr/>
          <p:nvPr/>
        </p:nvSpPr>
        <p:spPr>
          <a:xfrm>
            <a:off x="179512" y="542583"/>
            <a:ext cx="7848872" cy="3170099"/>
          </a:xfrm>
          <a:prstGeom prst="rect">
            <a:avLst/>
          </a:prstGeom>
        </p:spPr>
        <p:txBody>
          <a:bodyPr wrap="square">
            <a:spAutoFit/>
          </a:bodyPr>
          <a:lstStyle/>
          <a:p>
            <a:pPr algn="just"/>
            <a:r>
              <a:rPr lang="ru-RU" sz="2000" dirty="0">
                <a:latin typeface="Times New Roman" pitchFamily="18" charset="0"/>
                <a:cs typeface="Times New Roman" pitchFamily="18" charset="0"/>
              </a:rPr>
              <a:t>При раскопках гробниц в Древнем Египте археологи нашли картинки с процессом выделки шкур. Довольно быстро люди поняли, что шкуры животных будут служить долго после специальной обработки. И сегодня, несмотря на масс-</a:t>
            </a:r>
            <a:r>
              <a:rPr lang="ru-RU" sz="2000" dirty="0" err="1">
                <a:latin typeface="Times New Roman" pitchFamily="18" charset="0"/>
                <a:cs typeface="Times New Roman" pitchFamily="18" charset="0"/>
              </a:rPr>
              <a:t>маркет</a:t>
            </a:r>
            <a:r>
              <a:rPr lang="ru-RU" sz="2000" dirty="0">
                <a:latin typeface="Times New Roman" pitchFamily="18" charset="0"/>
                <a:cs typeface="Times New Roman" pitchFamily="18" charset="0"/>
              </a:rPr>
              <a:t> и доступность кожаных изделий, люди продолжают заниматься кожевенным делом</a:t>
            </a:r>
            <a:r>
              <a:rPr lang="ru-RU" sz="2000" dirty="0" smtClean="0">
                <a:latin typeface="Times New Roman" pitchFamily="18" charset="0"/>
                <a:cs typeface="Times New Roman" pitchFamily="18" charset="0"/>
              </a:rPr>
              <a:t>.</a:t>
            </a:r>
            <a:endParaRPr lang="ru-RU" sz="2000" dirty="0">
              <a:latin typeface="Times New Roman" pitchFamily="18" charset="0"/>
              <a:cs typeface="Times New Roman" pitchFamily="18" charset="0"/>
            </a:endParaRPr>
          </a:p>
          <a:p>
            <a:pPr algn="just"/>
            <a:r>
              <a:rPr lang="ru-RU" sz="2000" dirty="0">
                <a:latin typeface="Times New Roman" pitchFamily="18" charset="0"/>
                <a:cs typeface="Times New Roman" pitchFamily="18" charset="0"/>
              </a:rPr>
              <a:t>И по сей день красивый кошелек из кожи, ремень с тиснением или стильный рюкзак будет дорогим и желанным приобретением. У народов Крайнего Севера, Дальнего Востока и Сибири до сих пор сильны традиции обработки шкур и их можно считать ценнейшим культурным наследием страны.</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720910"/>
            <a:ext cx="4857733" cy="2966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99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4093428"/>
          </a:xfrm>
          <a:prstGeom prst="rect">
            <a:avLst/>
          </a:prstGeom>
        </p:spPr>
        <p:txBody>
          <a:bodyPr wrap="square">
            <a:spAutoFit/>
          </a:bodyPr>
          <a:lstStyle/>
          <a:p>
            <a:pPr algn="just"/>
            <a:r>
              <a:rPr lang="ru-RU" sz="2400" dirty="0" smtClean="0">
                <a:latin typeface="Times New Roman" pitchFamily="18" charset="0"/>
                <a:cs typeface="Times New Roman" pitchFamily="18" charset="0"/>
              </a:rPr>
              <a:t>декоративно-прикладное искусство – это собирательный термин, объединяющий в себе два рода искусств, декоративное и прикладное. Он охватывает такие отрасли художественной деятельности, которые соединяют в себе создание изделий с несколькими функциями. Эти изделия могут не только украшать (декорировать), их можно использовать (утилитарная функция).Проявления декоративно-прикладного творчества находят (или могут находить) практическое применение в повседневности.</a:t>
            </a:r>
          </a:p>
          <a:p>
            <a:pPr algn="just"/>
            <a:endParaRPr lang="ru-RU" sz="2400" dirty="0" smtClean="0">
              <a:latin typeface="Times New Roman" pitchFamily="18" charset="0"/>
              <a:cs typeface="Times New Roman" pitchFamily="18" charset="0"/>
            </a:endParaRPr>
          </a:p>
          <a:p>
            <a:pPr algn="just"/>
            <a:endParaRPr lang="ru-RU" sz="20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3356992"/>
            <a:ext cx="5147421" cy="323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4538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76672"/>
            <a:ext cx="4572000" cy="6001643"/>
          </a:xfrm>
          <a:prstGeom prst="rect">
            <a:avLst/>
          </a:prstGeom>
        </p:spPr>
        <p:txBody>
          <a:bodyPr>
            <a:spAutoFit/>
          </a:bodyPr>
          <a:lstStyle/>
          <a:p>
            <a:r>
              <a:rPr lang="ru-RU" sz="2400" dirty="0">
                <a:latin typeface="Times New Roman" pitchFamily="18" charset="0"/>
                <a:cs typeface="Times New Roman" pitchFamily="18" charset="0"/>
              </a:rPr>
              <a:t>Некоторые современные виды ДПИ:</a:t>
            </a:r>
          </a:p>
          <a:p>
            <a:endParaRPr lang="ru-RU" sz="2400" dirty="0">
              <a:latin typeface="Times New Roman" pitchFamily="18" charset="0"/>
              <a:cs typeface="Times New Roman" pitchFamily="18" charset="0"/>
            </a:endParaRPr>
          </a:p>
          <a:p>
            <a:r>
              <a:rPr lang="ru-RU" sz="2400" dirty="0">
                <a:latin typeface="Times New Roman" pitchFamily="18" charset="0"/>
                <a:cs typeface="Times New Roman" pitchFamily="18" charset="0"/>
              </a:rPr>
              <a:t>торцевание – бумажное творчество, связанное с аппликативной мозаикой на небольших кусочках креп-бумаги;</a:t>
            </a:r>
          </a:p>
          <a:p>
            <a:r>
              <a:rPr lang="ru-RU" sz="2400" dirty="0" err="1" smtClean="0">
                <a:latin typeface="Times New Roman" pitchFamily="18" charset="0"/>
                <a:cs typeface="Times New Roman" pitchFamily="18" charset="0"/>
              </a:rPr>
              <a:t>фелтинг</a:t>
            </a:r>
            <a:r>
              <a:rPr lang="ru-RU" sz="2400"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 родственная валянию техника, благодаря которой на ткани или войлоке создаются рисунок;</a:t>
            </a:r>
          </a:p>
          <a:p>
            <a:r>
              <a:rPr lang="ru-RU" sz="2400" dirty="0">
                <a:latin typeface="Times New Roman" pitchFamily="18" charset="0"/>
                <a:cs typeface="Times New Roman" pitchFamily="18" charset="0"/>
              </a:rPr>
              <a:t>батик – не совсем нов, но сегодняшние возможности росписи по ткани совершенствуют технику</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220072" y="324848"/>
            <a:ext cx="3222104" cy="2416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741426"/>
            <a:ext cx="3316762" cy="2307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7" y="4503503"/>
            <a:ext cx="2994668" cy="224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97054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2213" y="470761"/>
            <a:ext cx="4572000" cy="2031325"/>
          </a:xfrm>
          <a:prstGeom prst="rect">
            <a:avLst/>
          </a:prstGeom>
        </p:spPr>
        <p:txBody>
          <a:bodyPr>
            <a:spAutoFit/>
          </a:bodyPr>
          <a:lstStyle/>
          <a:p>
            <a:r>
              <a:rPr lang="ru-RU" dirty="0" smtClean="0"/>
              <a:t>1. К </a:t>
            </a:r>
            <a:r>
              <a:rPr lang="ru-RU" dirty="0"/>
              <a:t>какому народному промыслу относится изделие</a:t>
            </a:r>
          </a:p>
          <a:p>
            <a:endParaRPr lang="ru-RU" dirty="0"/>
          </a:p>
          <a:p>
            <a:r>
              <a:rPr lang="ru-RU" dirty="0"/>
              <a:t>Варианты ответов</a:t>
            </a:r>
          </a:p>
          <a:p>
            <a:r>
              <a:rPr lang="ru-RU" dirty="0"/>
              <a:t>Городец</a:t>
            </a:r>
          </a:p>
          <a:p>
            <a:r>
              <a:rPr lang="ru-RU" dirty="0"/>
              <a:t>Хохлома</a:t>
            </a:r>
          </a:p>
          <a:p>
            <a:r>
              <a:rPr lang="ru-RU" dirty="0"/>
              <a:t>Гжель</a:t>
            </a:r>
          </a:p>
        </p:txBody>
      </p:sp>
      <p:sp>
        <p:nvSpPr>
          <p:cNvPr id="3" name="Прямоугольник 2"/>
          <p:cNvSpPr/>
          <p:nvPr/>
        </p:nvSpPr>
        <p:spPr>
          <a:xfrm>
            <a:off x="11300" y="2683164"/>
            <a:ext cx="4572000" cy="2031325"/>
          </a:xfrm>
          <a:prstGeom prst="rect">
            <a:avLst/>
          </a:prstGeom>
        </p:spPr>
        <p:txBody>
          <a:bodyPr>
            <a:spAutoFit/>
          </a:bodyPr>
          <a:lstStyle/>
          <a:p>
            <a:r>
              <a:rPr lang="ru-RU" dirty="0" smtClean="0"/>
              <a:t>2. К </a:t>
            </a:r>
            <a:r>
              <a:rPr lang="ru-RU" dirty="0"/>
              <a:t>какому народному промыслу относится </a:t>
            </a:r>
            <a:r>
              <a:rPr lang="ru-RU" dirty="0" smtClean="0"/>
              <a:t>изделие</a:t>
            </a:r>
          </a:p>
          <a:p>
            <a:endParaRPr lang="ru-RU" dirty="0"/>
          </a:p>
          <a:p>
            <a:r>
              <a:rPr lang="ru-RU" dirty="0" smtClean="0"/>
              <a:t> - Варианты </a:t>
            </a:r>
            <a:r>
              <a:rPr lang="ru-RU" dirty="0"/>
              <a:t>ответов</a:t>
            </a:r>
          </a:p>
          <a:p>
            <a:r>
              <a:rPr lang="ru-RU" dirty="0" smtClean="0"/>
              <a:t>- Гжельская </a:t>
            </a:r>
            <a:r>
              <a:rPr lang="ru-RU" dirty="0"/>
              <a:t>посуда</a:t>
            </a:r>
          </a:p>
          <a:p>
            <a:r>
              <a:rPr lang="ru-RU" dirty="0" smtClean="0"/>
              <a:t>- Хохломская </a:t>
            </a:r>
            <a:r>
              <a:rPr lang="ru-RU" dirty="0"/>
              <a:t>посуда</a:t>
            </a:r>
          </a:p>
          <a:p>
            <a:r>
              <a:rPr lang="ru-RU" dirty="0" smtClean="0"/>
              <a:t>- Городецкая </a:t>
            </a:r>
            <a:r>
              <a:rPr lang="ru-RU" dirty="0"/>
              <a:t>посуда</a:t>
            </a:r>
          </a:p>
        </p:txBody>
      </p:sp>
      <p:sp>
        <p:nvSpPr>
          <p:cNvPr id="6" name="Прямоугольник 5"/>
          <p:cNvSpPr/>
          <p:nvPr/>
        </p:nvSpPr>
        <p:spPr>
          <a:xfrm>
            <a:off x="11300" y="4714489"/>
            <a:ext cx="3859713" cy="646331"/>
          </a:xfrm>
          <a:prstGeom prst="rect">
            <a:avLst/>
          </a:prstGeom>
        </p:spPr>
        <p:txBody>
          <a:bodyPr wrap="square">
            <a:spAutoFit/>
          </a:bodyPr>
          <a:lstStyle/>
          <a:p>
            <a:r>
              <a:rPr lang="ru-RU" dirty="0" smtClean="0"/>
              <a:t>3. К </a:t>
            </a:r>
            <a:r>
              <a:rPr lang="ru-RU" dirty="0"/>
              <a:t>какому промыслу относится изделие</a:t>
            </a:r>
          </a:p>
        </p:txBody>
      </p:sp>
      <p:sp>
        <p:nvSpPr>
          <p:cNvPr id="7" name="Прямоугольник 6"/>
          <p:cNvSpPr/>
          <p:nvPr/>
        </p:nvSpPr>
        <p:spPr>
          <a:xfrm>
            <a:off x="-34700" y="5360820"/>
            <a:ext cx="4030635" cy="1200329"/>
          </a:xfrm>
          <a:prstGeom prst="rect">
            <a:avLst/>
          </a:prstGeom>
        </p:spPr>
        <p:txBody>
          <a:bodyPr wrap="square">
            <a:spAutoFit/>
          </a:bodyPr>
          <a:lstStyle/>
          <a:p>
            <a:r>
              <a:rPr lang="ru-RU" dirty="0"/>
              <a:t>Варианты ответов</a:t>
            </a:r>
          </a:p>
          <a:p>
            <a:r>
              <a:rPr lang="ru-RU" dirty="0"/>
              <a:t>Гжель</a:t>
            </a:r>
          </a:p>
          <a:p>
            <a:r>
              <a:rPr lang="ru-RU" dirty="0"/>
              <a:t>Городец</a:t>
            </a:r>
          </a:p>
          <a:p>
            <a:r>
              <a:rPr lang="ru-RU" dirty="0"/>
              <a:t>Хохлома</a:t>
            </a:r>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041730" y="960652"/>
            <a:ext cx="1691680" cy="169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4438" y="3097686"/>
            <a:ext cx="2155737" cy="1616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7067" y="5065241"/>
            <a:ext cx="2340113" cy="1755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5004048" y="470761"/>
            <a:ext cx="4014192" cy="2308324"/>
          </a:xfrm>
          <a:prstGeom prst="rect">
            <a:avLst/>
          </a:prstGeom>
        </p:spPr>
        <p:txBody>
          <a:bodyPr wrap="square">
            <a:spAutoFit/>
          </a:bodyPr>
          <a:lstStyle/>
          <a:p>
            <a:r>
              <a:rPr lang="ru-RU" dirty="0" smtClean="0"/>
              <a:t>4. Из </a:t>
            </a:r>
            <a:r>
              <a:rPr lang="ru-RU" dirty="0"/>
              <a:t>какого материала делали предметы из </a:t>
            </a:r>
            <a:r>
              <a:rPr lang="ru-RU" dirty="0" err="1" smtClean="0"/>
              <a:t>Жостова</a:t>
            </a:r>
            <a:endParaRPr lang="ru-RU" dirty="0" smtClean="0"/>
          </a:p>
          <a:p>
            <a:endParaRPr lang="ru-RU" dirty="0"/>
          </a:p>
          <a:p>
            <a:r>
              <a:rPr lang="ru-RU" dirty="0"/>
              <a:t>Варианты ответов</a:t>
            </a:r>
          </a:p>
          <a:p>
            <a:r>
              <a:rPr lang="ru-RU" dirty="0" smtClean="0"/>
              <a:t>- из </a:t>
            </a:r>
            <a:r>
              <a:rPr lang="ru-RU" dirty="0"/>
              <a:t>папье-маше</a:t>
            </a:r>
          </a:p>
          <a:p>
            <a:r>
              <a:rPr lang="ru-RU" dirty="0" smtClean="0"/>
              <a:t>- из </a:t>
            </a:r>
            <a:r>
              <a:rPr lang="ru-RU" dirty="0"/>
              <a:t>дерева</a:t>
            </a:r>
          </a:p>
          <a:p>
            <a:r>
              <a:rPr lang="ru-RU" dirty="0" smtClean="0"/>
              <a:t>- из </a:t>
            </a:r>
            <a:r>
              <a:rPr lang="ru-RU" dirty="0"/>
              <a:t>металла</a:t>
            </a:r>
          </a:p>
          <a:p>
            <a:endParaRPr lang="ru-RU" dirty="0"/>
          </a:p>
        </p:txBody>
      </p:sp>
      <p:pic>
        <p:nvPicPr>
          <p:cNvPr id="1639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1144" y="1608291"/>
            <a:ext cx="1961746" cy="157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331640" y="116632"/>
            <a:ext cx="5679504" cy="523220"/>
          </a:xfrm>
          <a:prstGeom prst="rect">
            <a:avLst/>
          </a:prstGeom>
          <a:noFill/>
        </p:spPr>
        <p:txBody>
          <a:bodyPr wrap="square" rtlCol="0">
            <a:spAutoFit/>
          </a:bodyPr>
          <a:lstStyle/>
          <a:p>
            <a:pPr algn="ctr"/>
            <a:r>
              <a:rPr lang="ru-RU" sz="2800" dirty="0" smtClean="0">
                <a:latin typeface="Times New Roman" pitchFamily="18" charset="0"/>
                <a:cs typeface="Times New Roman" pitchFamily="18" charset="0"/>
              </a:rPr>
              <a:t>Решите тест:</a:t>
            </a:r>
            <a:endParaRPr lang="ru-RU" sz="2800" dirty="0">
              <a:latin typeface="Times New Roman" pitchFamily="18" charset="0"/>
              <a:cs typeface="Times New Roman" pitchFamily="18" charset="0"/>
            </a:endParaRPr>
          </a:p>
        </p:txBody>
      </p:sp>
      <p:sp>
        <p:nvSpPr>
          <p:cNvPr id="10" name="Прямоугольник 9"/>
          <p:cNvSpPr/>
          <p:nvPr/>
        </p:nvSpPr>
        <p:spPr>
          <a:xfrm>
            <a:off x="5004048" y="3187497"/>
            <a:ext cx="3947247" cy="1754326"/>
          </a:xfrm>
          <a:prstGeom prst="rect">
            <a:avLst/>
          </a:prstGeom>
        </p:spPr>
        <p:txBody>
          <a:bodyPr wrap="square">
            <a:spAutoFit/>
          </a:bodyPr>
          <a:lstStyle/>
          <a:p>
            <a:r>
              <a:rPr lang="ru-RU" dirty="0" smtClean="0"/>
              <a:t>5. Искусство </a:t>
            </a:r>
            <a:r>
              <a:rPr lang="ru-RU" dirty="0"/>
              <a:t>росписи по ткани</a:t>
            </a:r>
          </a:p>
          <a:p>
            <a:endParaRPr lang="ru-RU" dirty="0"/>
          </a:p>
          <a:p>
            <a:r>
              <a:rPr lang="ru-RU" dirty="0"/>
              <a:t>Варианты ответов</a:t>
            </a:r>
          </a:p>
          <a:p>
            <a:r>
              <a:rPr lang="ru-RU" dirty="0"/>
              <a:t>гобелен</a:t>
            </a:r>
          </a:p>
          <a:p>
            <a:r>
              <a:rPr lang="ru-RU" dirty="0"/>
              <a:t>батик</a:t>
            </a:r>
          </a:p>
          <a:p>
            <a:r>
              <a:rPr lang="ru-RU" dirty="0"/>
              <a:t>ковер</a:t>
            </a:r>
          </a:p>
        </p:txBody>
      </p:sp>
      <p:sp>
        <p:nvSpPr>
          <p:cNvPr id="11" name="Прямоугольник 10"/>
          <p:cNvSpPr/>
          <p:nvPr/>
        </p:nvSpPr>
        <p:spPr>
          <a:xfrm>
            <a:off x="5004048" y="5007519"/>
            <a:ext cx="3886281" cy="1754326"/>
          </a:xfrm>
          <a:prstGeom prst="rect">
            <a:avLst/>
          </a:prstGeom>
        </p:spPr>
        <p:txBody>
          <a:bodyPr wrap="square">
            <a:spAutoFit/>
          </a:bodyPr>
          <a:lstStyle/>
          <a:p>
            <a:r>
              <a:rPr lang="ru-RU" dirty="0" smtClean="0"/>
              <a:t>6. Композиция </a:t>
            </a:r>
            <a:r>
              <a:rPr lang="ru-RU" dirty="0"/>
              <a:t>из </a:t>
            </a:r>
            <a:r>
              <a:rPr lang="ru-RU" dirty="0" smtClean="0"/>
              <a:t>цветного стекла</a:t>
            </a:r>
            <a:r>
              <a:rPr lang="ru-RU" dirty="0"/>
              <a:t>, пропускающего </a:t>
            </a:r>
            <a:r>
              <a:rPr lang="ru-RU" dirty="0" smtClean="0"/>
              <a:t>свет</a:t>
            </a:r>
            <a:endParaRPr lang="ru-RU" dirty="0"/>
          </a:p>
          <a:p>
            <a:r>
              <a:rPr lang="ru-RU" dirty="0"/>
              <a:t>Варианты ответов</a:t>
            </a:r>
          </a:p>
          <a:p>
            <a:r>
              <a:rPr lang="ru-RU" dirty="0"/>
              <a:t>батик</a:t>
            </a:r>
          </a:p>
          <a:p>
            <a:r>
              <a:rPr lang="ru-RU" dirty="0" err="1"/>
              <a:t>мозайка</a:t>
            </a:r>
            <a:endParaRPr lang="ru-RU" dirty="0"/>
          </a:p>
          <a:p>
            <a:r>
              <a:rPr lang="ru-RU" dirty="0"/>
              <a:t>витраж</a:t>
            </a:r>
          </a:p>
        </p:txBody>
      </p:sp>
    </p:spTree>
    <p:extLst>
      <p:ext uri="{BB962C8B-B14F-4D97-AF65-F5344CB8AC3E}">
        <p14:creationId xmlns:p14="http://schemas.microsoft.com/office/powerpoint/2010/main" val="33350266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7704" y="2564904"/>
            <a:ext cx="6192688" cy="707886"/>
          </a:xfrm>
          <a:prstGeom prst="rect">
            <a:avLst/>
          </a:prstGeom>
          <a:noFill/>
        </p:spPr>
        <p:txBody>
          <a:bodyPr wrap="square" rtlCol="0">
            <a:spAutoFit/>
          </a:bodyPr>
          <a:lstStyle/>
          <a:p>
            <a:r>
              <a:rPr lang="ru-RU" sz="4000" dirty="0" smtClean="0">
                <a:latin typeface="Times New Roman" pitchFamily="18" charset="0"/>
                <a:cs typeface="Times New Roman" pitchFamily="18" charset="0"/>
              </a:rPr>
              <a:t>Спасибо за внимание!</a:t>
            </a:r>
            <a:endParaRPr lang="ru-RU" sz="4000" dirty="0">
              <a:latin typeface="Times New Roman" pitchFamily="18" charset="0"/>
              <a:cs typeface="Times New Roman" pitchFamily="18" charset="0"/>
            </a:endParaRPr>
          </a:p>
        </p:txBody>
      </p:sp>
    </p:spTree>
    <p:extLst>
      <p:ext uri="{BB962C8B-B14F-4D97-AF65-F5344CB8AC3E}">
        <p14:creationId xmlns:p14="http://schemas.microsoft.com/office/powerpoint/2010/main" val="12539151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61296" y="188640"/>
            <a:ext cx="7704856" cy="2677656"/>
          </a:xfrm>
          <a:prstGeom prst="rect">
            <a:avLst/>
          </a:prstGeom>
        </p:spPr>
        <p:txBody>
          <a:bodyPr wrap="square">
            <a:spAutoFit/>
          </a:bodyPr>
          <a:lstStyle/>
          <a:p>
            <a:pPr lvl="0" algn="ctr"/>
            <a:r>
              <a:rPr lang="ru-RU" sz="2400" dirty="0">
                <a:latin typeface="Times New Roman" pitchFamily="18" charset="0"/>
                <a:cs typeface="Times New Roman" pitchFamily="18" charset="0"/>
              </a:rPr>
              <a:t>Предназначение ДПИ:</a:t>
            </a:r>
          </a:p>
          <a:p>
            <a:pPr lvl="0" algn="ctr"/>
            <a:r>
              <a:rPr lang="ru-RU" sz="2400" dirty="0" smtClean="0">
                <a:latin typeface="Times New Roman" pitchFamily="18" charset="0"/>
                <a:cs typeface="Times New Roman" pitchFamily="18" charset="0"/>
              </a:rPr>
              <a:t>- соответствие </a:t>
            </a:r>
            <a:r>
              <a:rPr lang="ru-RU" sz="2400" dirty="0">
                <a:latin typeface="Times New Roman" pitchFamily="18" charset="0"/>
                <a:cs typeface="Times New Roman" pitchFamily="18" charset="0"/>
              </a:rPr>
              <a:t>эстетическим запросам;</a:t>
            </a:r>
          </a:p>
          <a:p>
            <a:pPr lvl="0" algn="ctr"/>
            <a:r>
              <a:rPr lang="ru-RU" sz="2400" dirty="0" smtClean="0">
                <a:latin typeface="Times New Roman" pitchFamily="18" charset="0"/>
                <a:cs typeface="Times New Roman" pitchFamily="18" charset="0"/>
              </a:rPr>
              <a:t>- расчет </a:t>
            </a:r>
            <a:r>
              <a:rPr lang="ru-RU" sz="2400" dirty="0">
                <a:latin typeface="Times New Roman" pitchFamily="18" charset="0"/>
                <a:cs typeface="Times New Roman" pitchFamily="18" charset="0"/>
              </a:rPr>
              <a:t>на художественный эффект;</a:t>
            </a:r>
          </a:p>
          <a:p>
            <a:pPr lvl="0" algn="ctr"/>
            <a:r>
              <a:rPr lang="ru-RU" sz="2400" dirty="0" smtClean="0">
                <a:latin typeface="Times New Roman" pitchFamily="18" charset="0"/>
                <a:cs typeface="Times New Roman" pitchFamily="18" charset="0"/>
              </a:rPr>
              <a:t>- оформление </a:t>
            </a:r>
            <a:r>
              <a:rPr lang="ru-RU" sz="2400" dirty="0">
                <a:latin typeface="Times New Roman" pitchFamily="18" charset="0"/>
                <a:cs typeface="Times New Roman" pitchFamily="18" charset="0"/>
              </a:rPr>
              <a:t>быта и интерьера.</a:t>
            </a:r>
          </a:p>
          <a:p>
            <a:pPr lvl="0" algn="ctr"/>
            <a:r>
              <a:rPr lang="ru-RU" sz="2400" dirty="0">
                <a:latin typeface="Times New Roman" pitchFamily="18" charset="0"/>
                <a:cs typeface="Times New Roman" pitchFamily="18" charset="0"/>
              </a:rPr>
              <a:t>На этих «трех китах» и стоит декоративно-прикладное искусство, ставшее источником вдохновения для миллионов людей вчера, сегодня и, вероятно, в будущем.</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104857"/>
            <a:ext cx="5387752" cy="3577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3395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02359"/>
            <a:ext cx="4536504" cy="6247864"/>
          </a:xfrm>
          <a:prstGeom prst="rect">
            <a:avLst/>
          </a:prstGeom>
        </p:spPr>
        <p:txBody>
          <a:bodyPr wrap="square">
            <a:spAutoFit/>
          </a:bodyPr>
          <a:lstStyle/>
          <a:p>
            <a:pPr algn="just"/>
            <a:r>
              <a:rPr lang="ru-RU" sz="2000" b="1" i="0" dirty="0" smtClean="0">
                <a:effectLst/>
                <a:latin typeface="Times New Roman" pitchFamily="18" charset="0"/>
                <a:cs typeface="Times New Roman" pitchFamily="18" charset="0"/>
              </a:rPr>
              <a:t>Народные традиции так сильны, что они влияют на ДПИ сегодня. До сих пор популярными становятся изделия из природного материала, с традиционными узорами и проверенными временем формой, настроением, цветовым решением. </a:t>
            </a:r>
          </a:p>
          <a:p>
            <a:pPr algn="just"/>
            <a:r>
              <a:rPr lang="ru-RU" sz="2000" b="1" i="0" dirty="0" smtClean="0">
                <a:effectLst/>
                <a:latin typeface="Times New Roman" pitchFamily="18" charset="0"/>
                <a:cs typeface="Times New Roman" pitchFamily="18" charset="0"/>
              </a:rPr>
              <a:t>В древности человек обратился к природному началу: он черпал вдохновение в его образах, он пользовался натуральными материалами. В этом заключалась гармонизация человека и природы. Он не противопоставлял себя ей, а являлся ее частью. Цветы, птицы, природные явления становились мотивами в творчестве человека, которые дополнялись фантазией художника и желанием сделать образ более совершенным.</a:t>
            </a:r>
            <a:endParaRPr lang="ru-RU" sz="20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302358"/>
            <a:ext cx="4084286" cy="2722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7530" y="3426291"/>
            <a:ext cx="4106788" cy="273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27370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4392488" cy="6370975"/>
          </a:xfrm>
          <a:prstGeom prst="rect">
            <a:avLst/>
          </a:prstGeom>
        </p:spPr>
        <p:txBody>
          <a:bodyPr wrap="square">
            <a:spAutoFit/>
          </a:bodyPr>
          <a:lstStyle/>
          <a:p>
            <a:pPr algn="just"/>
            <a:r>
              <a:rPr lang="ru-RU" sz="2400" dirty="0" smtClean="0">
                <a:latin typeface="Times New Roman" pitchFamily="18" charset="0"/>
                <a:cs typeface="Times New Roman" pitchFamily="18" charset="0"/>
              </a:rPr>
              <a:t>На Руси много работали с деревом, глиной, так появилась гжель и золотая хохлома. Возникновение большинства направлений ДПИ связаны с регионом происхождения: человек взаимодействовал со своей средой, потому матрешка на Руси органична, хотя аналоги ее (а, скорее, предшественники)существовали в Японии. Но тематика, </a:t>
            </a:r>
            <a:r>
              <a:rPr lang="ru-RU" sz="2400" dirty="0" err="1" smtClean="0">
                <a:latin typeface="Times New Roman" pitchFamily="18" charset="0"/>
                <a:cs typeface="Times New Roman" pitchFamily="18" charset="0"/>
              </a:rPr>
              <a:t>колористика</a:t>
            </a:r>
            <a:r>
              <a:rPr lang="ru-RU" sz="2400" dirty="0" smtClean="0">
                <a:latin typeface="Times New Roman" pitchFamily="18" charset="0"/>
                <a:cs typeface="Times New Roman" pitchFamily="18" charset="0"/>
              </a:rPr>
              <a:t>, особенности обработки и росписи продиктованы местными художественными потребностями.</a:t>
            </a:r>
            <a:endParaRPr lang="ru-RU" sz="2400" dirty="0">
              <a:latin typeface="Times New Roman" pitchFamily="18" charset="0"/>
              <a:cs typeface="Times New Roman" pitchFamily="18" charset="0"/>
            </a:endParaRP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137878"/>
            <a:ext cx="3320631" cy="337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3419"/>
          <a:stretch/>
        </p:blipFill>
        <p:spPr bwMode="auto">
          <a:xfrm>
            <a:off x="4860032" y="3610103"/>
            <a:ext cx="3128495" cy="3131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5258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775594" cy="3170099"/>
          </a:xfrm>
          <a:prstGeom prst="rect">
            <a:avLst/>
          </a:prstGeom>
        </p:spPr>
        <p:txBody>
          <a:bodyPr wrap="square">
            <a:spAutoFit/>
          </a:bodyPr>
          <a:lstStyle/>
          <a:p>
            <a:pPr algn="just"/>
            <a:r>
              <a:rPr lang="ru-RU" sz="2000" dirty="0" smtClean="0">
                <a:latin typeface="Times New Roman" pitchFamily="18" charset="0"/>
                <a:cs typeface="Times New Roman" pitchFamily="18" charset="0"/>
              </a:rPr>
              <a:t>Вышивка</a:t>
            </a:r>
          </a:p>
          <a:p>
            <a:pPr algn="just"/>
            <a:r>
              <a:rPr lang="ru-RU" sz="2000" dirty="0" smtClean="0">
                <a:latin typeface="Times New Roman" pitchFamily="18" charset="0"/>
                <a:cs typeface="Times New Roman" pitchFamily="18" charset="0"/>
              </a:rPr>
              <a:t>Вышивание (вышивка) – один из самых распространенных видов ДПИ. Она издавна украшает одеяние человека и те тканевые изделия, что используются в быту. На скатертях, рушниках, салфетках, занавесках появляются красивейшие узоры, созданные преимущественно вручную</a:t>
            </a:r>
            <a:r>
              <a:rPr lang="ru-RU" sz="2000" dirty="0">
                <a:latin typeface="Times New Roman" pitchFamily="18" charset="0"/>
                <a:cs typeface="Times New Roman" pitchFamily="18" charset="0"/>
              </a:rPr>
              <a:t>. И сегодня вышивка не утратила своего значения: на ярмарках ремесленников огромным спросом пользуются интерьерные игрушки с вышивкой, текстильный декор, сумки, одежда и т.д. В таких поделках совмещаются традиции, технологические возможности и мода времени. Образцы современной вышивки отлично вписываются в уютные интерьеры квартир и домов</a:t>
            </a:r>
            <a:endParaRPr lang="ru-RU" sz="20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933056"/>
            <a:ext cx="5446430" cy="2745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042038"/>
            <a:ext cx="3158970" cy="2527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9618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8376" y="11659"/>
            <a:ext cx="8568952" cy="3416320"/>
          </a:xfrm>
          <a:prstGeom prst="rect">
            <a:avLst/>
          </a:prstGeom>
          <a:noFill/>
        </p:spPr>
        <p:txBody>
          <a:bodyPr wrap="square">
            <a:spAutoFit/>
          </a:bodyPr>
          <a:lstStyle/>
          <a:p>
            <a:pPr algn="just"/>
            <a:r>
              <a:rPr lang="ru-RU" dirty="0">
                <a:latin typeface="Times New Roman" pitchFamily="18" charset="0"/>
                <a:cs typeface="Times New Roman" pitchFamily="18" charset="0"/>
              </a:rPr>
              <a:t>Вязание</a:t>
            </a:r>
          </a:p>
          <a:p>
            <a:pPr algn="just"/>
            <a:r>
              <a:rPr lang="ru-RU" dirty="0">
                <a:latin typeface="Times New Roman" pitchFamily="18" charset="0"/>
                <a:cs typeface="Times New Roman" pitchFamily="18" charset="0"/>
              </a:rPr>
              <a:t>Один из самых старинных видов рукоделия – вязание. Самый древний вязаный артефакт, найденный в Европе, датируется 4 столетием до нашей эры. Но это только показатель развитости данного направления на тот момент. Что говорить, если даже в гробнице </a:t>
            </a:r>
            <a:r>
              <a:rPr lang="ru-RU" dirty="0" err="1">
                <a:latin typeface="Times New Roman" pitchFamily="18" charset="0"/>
                <a:cs typeface="Times New Roman" pitchFamily="18" charset="0"/>
              </a:rPr>
              <a:t>Аменемхета</a:t>
            </a:r>
            <a:r>
              <a:rPr lang="ru-RU" dirty="0">
                <a:latin typeface="Times New Roman" pitchFamily="18" charset="0"/>
                <a:cs typeface="Times New Roman" pitchFamily="18" charset="0"/>
              </a:rPr>
              <a:t> археологи нашли рисунок, который датируется не много, не мало, 19 столетием до н. э.: и на этом рисунке изображены женщины будто бы в вязаных жилетах. А в гробнице другого фараона найден детский носочек из шерсти, вероятно – вязаный. Сегодня вяжут спицами (круглыми и обычными), крючком. Интересно, что старинное ремесло стало формировать новую культуру: в </a:t>
            </a:r>
            <a:r>
              <a:rPr lang="ru-RU" dirty="0" err="1">
                <a:latin typeface="Times New Roman" pitchFamily="18" charset="0"/>
                <a:cs typeface="Times New Roman" pitchFamily="18" charset="0"/>
              </a:rPr>
              <a:t>Инстаграм</a:t>
            </a:r>
            <a:r>
              <a:rPr lang="ru-RU" dirty="0">
                <a:latin typeface="Times New Roman" pitchFamily="18" charset="0"/>
                <a:cs typeface="Times New Roman" pitchFamily="18" charset="0"/>
              </a:rPr>
              <a:t> необычайную популярность завоевывают аккаунты с вязаными коврами, пуфами, чехлами и корзинами. Это стало трендом, который настолько востребован, что мастера не справляются с потоком заказов.</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425846"/>
            <a:ext cx="5304631" cy="3309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671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73449"/>
            <a:ext cx="4572000" cy="6555641"/>
          </a:xfrm>
          <a:prstGeom prst="rect">
            <a:avLst/>
          </a:prstGeom>
        </p:spPr>
        <p:txBody>
          <a:bodyPr>
            <a:spAutoFit/>
          </a:bodyPr>
          <a:lstStyle/>
          <a:p>
            <a:pPr algn="just"/>
            <a:r>
              <a:rPr lang="ru-RU" sz="2000" dirty="0">
                <a:latin typeface="Times New Roman" pitchFamily="18" charset="0"/>
                <a:cs typeface="Times New Roman" pitchFamily="18" charset="0"/>
              </a:rPr>
              <a:t>Шитье – еще один популярнейший вид ручного труда. Тысячелетиями люди шили исключительно вручную, и лишь с изобретением швейной машины и компьютеризацией технологии на стыке 20-21 веков ремесло превратилось в массовое производство. Но широкие возможности не убили ручное </a:t>
            </a:r>
            <a:r>
              <a:rPr lang="ru-RU" sz="2000" dirty="0" smtClean="0">
                <a:latin typeface="Times New Roman" pitchFamily="18" charset="0"/>
                <a:cs typeface="Times New Roman" pitchFamily="18" charset="0"/>
              </a:rPr>
              <a:t>шитье.</a:t>
            </a:r>
            <a:endParaRPr lang="ru-RU" sz="2000" dirty="0">
              <a:latin typeface="Times New Roman" pitchFamily="18" charset="0"/>
              <a:cs typeface="Times New Roman" pitchFamily="18" charset="0"/>
            </a:endParaRPr>
          </a:p>
          <a:p>
            <a:pPr algn="just"/>
            <a:r>
              <a:rPr lang="ru-RU" sz="2000" dirty="0">
                <a:latin typeface="Times New Roman" pitchFamily="18" charset="0"/>
                <a:cs typeface="Times New Roman" pitchFamily="18" charset="0"/>
              </a:rPr>
              <a:t>Истории это вида ДПИ не один десяток тысяч лет. Первобытные люди прокалывали шкуры шилом из шипов (конечно, подобием инструмента), через отверстия шила они продевали сухожилия животных, и так получалось сделать одеяние для себя. </a:t>
            </a:r>
            <a:r>
              <a:rPr lang="ru-RU" sz="2000" dirty="0" smtClean="0">
                <a:latin typeface="Times New Roman" pitchFamily="18" charset="0"/>
                <a:cs typeface="Times New Roman" pitchFamily="18" charset="0"/>
              </a:rPr>
              <a:t>Сегодня </a:t>
            </a:r>
            <a:r>
              <a:rPr lang="ru-RU" sz="2000" dirty="0">
                <a:latin typeface="Times New Roman" pitchFamily="18" charset="0"/>
                <a:cs typeface="Times New Roman" pitchFamily="18" charset="0"/>
              </a:rPr>
              <a:t>шитье все так же волнует и увлекает: оно представлено и высочайшими технологиями, и настоящим искусством – высокой модой, и обычным рукодельным творчеством, доступном каждому.</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79069"/>
            <a:ext cx="238125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3178" y="3642481"/>
            <a:ext cx="3127085" cy="3148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47371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68919"/>
            <a:ext cx="8229679" cy="3785652"/>
          </a:xfrm>
          <a:prstGeom prst="rect">
            <a:avLst/>
          </a:prstGeom>
        </p:spPr>
        <p:txBody>
          <a:bodyPr wrap="square">
            <a:spAutoFit/>
          </a:bodyPr>
          <a:lstStyle/>
          <a:p>
            <a:pPr algn="just"/>
            <a:r>
              <a:rPr lang="ru-RU" sz="2000" dirty="0">
                <a:latin typeface="Times New Roman" pitchFamily="18" charset="0"/>
                <a:cs typeface="Times New Roman" pitchFamily="18" charset="0"/>
              </a:rPr>
              <a:t>Валяние</a:t>
            </a:r>
          </a:p>
          <a:p>
            <a:pPr algn="just"/>
            <a:r>
              <a:rPr lang="ru-RU" sz="2000" dirty="0">
                <a:latin typeface="Times New Roman" pitchFamily="18" charset="0"/>
                <a:cs typeface="Times New Roman" pitchFamily="18" charset="0"/>
              </a:rPr>
              <a:t>Валяние, что относится к декоративно-прикладному искусству, считается самой древней техникой изготовления текстиля. Первым валяным изделиям примерно 8 тысяч лет. Неизвестно точно, как древним людям пришла в голову мысль использовать найденную шерсть животных, но они начали ее художественно преобразовывать. Лишь натуральная шерсть имеет прядильные качества, и она же умеет свойлачиваться.</a:t>
            </a:r>
          </a:p>
          <a:p>
            <a:r>
              <a:rPr lang="ru-RU" sz="2000" dirty="0" smtClean="0">
                <a:latin typeface="Times New Roman" pitchFamily="18" charset="0"/>
                <a:cs typeface="Times New Roman" pitchFamily="18" charset="0"/>
              </a:rPr>
              <a:t>Сегодня </a:t>
            </a:r>
            <a:r>
              <a:rPr lang="ru-RU" sz="2000" dirty="0">
                <a:latin typeface="Times New Roman" pitchFamily="18" charset="0"/>
                <a:cs typeface="Times New Roman" pitchFamily="18" charset="0"/>
              </a:rPr>
              <a:t>валяют, в основном, в двух техниках – </a:t>
            </a:r>
            <a:r>
              <a:rPr lang="ru-RU" sz="2000" dirty="0" err="1">
                <a:latin typeface="Times New Roman" pitchFamily="18" charset="0"/>
                <a:cs typeface="Times New Roman" pitchFamily="18" charset="0"/>
              </a:rPr>
              <a:t>по-сухому</a:t>
            </a:r>
            <a:r>
              <a:rPr lang="ru-RU" sz="2000" dirty="0">
                <a:latin typeface="Times New Roman" pitchFamily="18" charset="0"/>
                <a:cs typeface="Times New Roman" pitchFamily="18" charset="0"/>
              </a:rPr>
              <a:t> и </a:t>
            </a:r>
            <a:r>
              <a:rPr lang="ru-RU" sz="2000" dirty="0" err="1">
                <a:latin typeface="Times New Roman" pitchFamily="18" charset="0"/>
                <a:cs typeface="Times New Roman" pitchFamily="18" charset="0"/>
              </a:rPr>
              <a:t>по-мокрому</a:t>
            </a:r>
            <a:r>
              <a:rPr lang="ru-RU" sz="2000" dirty="0">
                <a:latin typeface="Times New Roman" pitchFamily="18" charset="0"/>
                <a:cs typeface="Times New Roman" pitchFamily="18" charset="0"/>
              </a:rPr>
              <a:t>. Войлок часто называют текстильной глиной, и это справедливое замечание. Сейчас валяние также перешло на новые площадки для презентации: в аккаунтах мастеров появляются милейшие игрушки из войлока, картины и панно, броши и украшения.</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848094"/>
            <a:ext cx="4340876" cy="286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85372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Базовая">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193</TotalTime>
  <Words>1812</Words>
  <Application>Microsoft Office PowerPoint</Application>
  <PresentationFormat>Экран (4:3)</PresentationFormat>
  <Paragraphs>81</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Базовая</vt:lpstr>
      <vt:lpstr>Викторина  на тему:  Декоративно-прикладное искусство в жизни человека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кисяндра</dc:creator>
  <cp:lastModifiedBy>кисяндра</cp:lastModifiedBy>
  <cp:revision>14</cp:revision>
  <dcterms:created xsi:type="dcterms:W3CDTF">2020-05-07T08:59:05Z</dcterms:created>
  <dcterms:modified xsi:type="dcterms:W3CDTF">2020-05-07T12:22:01Z</dcterms:modified>
</cp:coreProperties>
</file>