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1" r:id="rId3"/>
    <p:sldId id="272" r:id="rId4"/>
    <p:sldId id="257" r:id="rId5"/>
    <p:sldId id="258" r:id="rId6"/>
    <p:sldId id="260" r:id="rId7"/>
    <p:sldId id="263" r:id="rId8"/>
    <p:sldId id="261" r:id="rId9"/>
    <p:sldId id="262" r:id="rId10"/>
    <p:sldId id="284" r:id="rId11"/>
    <p:sldId id="259" r:id="rId12"/>
    <p:sldId id="265" r:id="rId13"/>
    <p:sldId id="286" r:id="rId14"/>
    <p:sldId id="294" r:id="rId15"/>
    <p:sldId id="285" r:id="rId16"/>
    <p:sldId id="293" r:id="rId17"/>
    <p:sldId id="287" r:id="rId18"/>
    <p:sldId id="291" r:id="rId19"/>
    <p:sldId id="290" r:id="rId20"/>
    <p:sldId id="29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eorgia" pitchFamily="18" charset="0"/>
              </a:defRPr>
            </a:lvl1pPr>
          </a:lstStyle>
          <a:p>
            <a:endParaRPr lang="ru-RU"/>
          </a:p>
        </p:txBody>
      </p:sp>
      <p:sp>
        <p:nvSpPr>
          <p:cNvPr id="716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Georgia" pitchFamily="18" charset="0"/>
              </a:defRPr>
            </a:lvl1pPr>
          </a:lstStyle>
          <a:p>
            <a:fld id="{50D488AD-DC13-4EBA-9DE9-52E00670AB78}" type="datetimeFigureOut">
              <a:rPr lang="ru-RU"/>
              <a:pPr/>
              <a:t>13.05.2020</a:t>
            </a:fld>
            <a:endParaRPr lang="ru-RU"/>
          </a:p>
        </p:txBody>
      </p:sp>
      <p:sp>
        <p:nvSpPr>
          <p:cNvPr id="716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endParaRPr lang="ru-RU"/>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fld id="{0CBFA114-AC1C-4AEE-9DDA-05BBD7065239}" type="slidenum">
              <a:rPr lang="ru-RU"/>
              <a:pPr/>
              <a:t>‹#›</a:t>
            </a:fld>
            <a:endParaRPr lang="ru-RU"/>
          </a:p>
        </p:txBody>
      </p:sp>
    </p:spTree>
    <p:extLst>
      <p:ext uri="{BB962C8B-B14F-4D97-AF65-F5344CB8AC3E}">
        <p14:creationId xmlns:p14="http://schemas.microsoft.com/office/powerpoint/2010/main" val="4072214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eorgia" pitchFamily="18" charset="0"/>
              </a:defRPr>
            </a:lvl1pPr>
          </a:lstStyle>
          <a:p>
            <a:endParaRPr lang="ru-RU"/>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Georgia" pitchFamily="18" charset="0"/>
              </a:defRPr>
            </a:lvl1pPr>
          </a:lstStyle>
          <a:p>
            <a:fld id="{B141E4BB-EC73-49A3-A475-2B2A0A150ECF}" type="datetimeFigureOut">
              <a:rPr lang="ru-RU"/>
              <a:pPr/>
              <a:t>13.05.2020</a:t>
            </a:fld>
            <a:endParaRPr lang="ru-RU"/>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endParaRPr lang="ru-RU"/>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fld id="{C792611C-3FC3-452D-9EBB-1183080D3AF4}" type="slidenum">
              <a:rPr lang="ru-RU"/>
              <a:pPr/>
              <a:t>‹#›</a:t>
            </a:fld>
            <a:endParaRPr lang="ru-RU"/>
          </a:p>
        </p:txBody>
      </p:sp>
    </p:spTree>
    <p:extLst>
      <p:ext uri="{BB962C8B-B14F-4D97-AF65-F5344CB8AC3E}">
        <p14:creationId xmlns:p14="http://schemas.microsoft.com/office/powerpoint/2010/main" val="20739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5F4D5598-CD74-4859-ACE8-8ABB47F35273}" type="datetimeFigureOut">
              <a:rPr lang="ru-RU"/>
              <a:pPr>
                <a:defRPr/>
              </a:pPr>
              <a:t>13.05.2020</a:t>
            </a:fld>
            <a:endParaRPr lang="ru-RU" dirty="0"/>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E7FDD53B-CF18-41F2-B78E-E9836B0834DE}" type="slidenum">
              <a:rPr lang="ru-RU"/>
              <a:pPr>
                <a:defRPr/>
              </a:pPr>
              <a:t>‹#›</a:t>
            </a:fld>
            <a:endParaRPr lang="ru-RU" dirty="0"/>
          </a:p>
        </p:txBody>
      </p:sp>
    </p:spTree>
    <p:extLst>
      <p:ext uri="{BB962C8B-B14F-4D97-AF65-F5344CB8AC3E}">
        <p14:creationId xmlns:p14="http://schemas.microsoft.com/office/powerpoint/2010/main" val="128826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91969C0-2ABE-44C4-95F2-4A00A1F546AE}" type="datetimeFigureOut">
              <a:rPr lang="ru-RU"/>
              <a:pPr>
                <a:defRPr/>
              </a:pPr>
              <a:t>13.05.2020</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DC4D896-71F0-4FF2-88C8-9FC5C27BA896}" type="slidenum">
              <a:rPr lang="ru-RU"/>
              <a:pPr>
                <a:defRPr/>
              </a:pPr>
              <a:t>‹#›</a:t>
            </a:fld>
            <a:endParaRPr lang="ru-RU" dirty="0"/>
          </a:p>
        </p:txBody>
      </p:sp>
    </p:spTree>
    <p:extLst>
      <p:ext uri="{BB962C8B-B14F-4D97-AF65-F5344CB8AC3E}">
        <p14:creationId xmlns:p14="http://schemas.microsoft.com/office/powerpoint/2010/main" val="259704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B1126DA-01ED-4527-AF7C-D87D636134F3}" type="datetimeFigureOut">
              <a:rPr lang="ru-RU"/>
              <a:pPr>
                <a:defRPr/>
              </a:pPr>
              <a:t>13.05.2020</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C5573FF-9027-47A2-A9FF-EBDCF0ED20B5}" type="slidenum">
              <a:rPr lang="ru-RU"/>
              <a:pPr>
                <a:defRPr/>
              </a:pPr>
              <a:t>‹#›</a:t>
            </a:fld>
            <a:endParaRPr lang="ru-RU" dirty="0"/>
          </a:p>
        </p:txBody>
      </p:sp>
    </p:spTree>
    <p:extLst>
      <p:ext uri="{BB962C8B-B14F-4D97-AF65-F5344CB8AC3E}">
        <p14:creationId xmlns:p14="http://schemas.microsoft.com/office/powerpoint/2010/main" val="15780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65D7192-9469-4650-9EC6-22D9CFB1F7F9}" type="datetimeFigureOut">
              <a:rPr lang="ru-RU"/>
              <a:pPr>
                <a:defRPr/>
              </a:pPr>
              <a:t>13.05.2020</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E243566-C9BE-4EB2-A7F3-1F926F2C4BD5}" type="slidenum">
              <a:rPr lang="ru-RU"/>
              <a:pPr>
                <a:defRPr/>
              </a:pPr>
              <a:t>‹#›</a:t>
            </a:fld>
            <a:endParaRPr lang="ru-RU" dirty="0"/>
          </a:p>
        </p:txBody>
      </p:sp>
    </p:spTree>
    <p:extLst>
      <p:ext uri="{BB962C8B-B14F-4D97-AF65-F5344CB8AC3E}">
        <p14:creationId xmlns:p14="http://schemas.microsoft.com/office/powerpoint/2010/main" val="388866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6E3636EB-10FE-42DE-A127-9817B760803A}" type="datetimeFigureOut">
              <a:rPr lang="ru-RU"/>
              <a:pPr>
                <a:defRPr/>
              </a:pPr>
              <a:t>13.05.2020</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8CAF28D-8569-4BD0-A34A-BD8B6684E881}" type="slidenum">
              <a:rPr lang="ru-RU"/>
              <a:pPr>
                <a:defRPr/>
              </a:pPr>
              <a:t>‹#›</a:t>
            </a:fld>
            <a:endParaRPr lang="ru-RU" dirty="0"/>
          </a:p>
        </p:txBody>
      </p:sp>
    </p:spTree>
    <p:extLst>
      <p:ext uri="{BB962C8B-B14F-4D97-AF65-F5344CB8AC3E}">
        <p14:creationId xmlns:p14="http://schemas.microsoft.com/office/powerpoint/2010/main" val="35501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A737A27-92A5-49F3-A806-3FB0E43682B4}" type="datetimeFigureOut">
              <a:rPr lang="ru-RU"/>
              <a:pPr>
                <a:defRPr/>
              </a:pPr>
              <a:t>13.05.2020</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B2CDF90-8D20-4D1A-86C8-C22C9E3716EA}" type="slidenum">
              <a:rPr lang="ru-RU"/>
              <a:pPr>
                <a:defRPr/>
              </a:pPr>
              <a:t>‹#›</a:t>
            </a:fld>
            <a:endParaRPr lang="ru-RU" dirty="0"/>
          </a:p>
        </p:txBody>
      </p:sp>
    </p:spTree>
    <p:extLst>
      <p:ext uri="{BB962C8B-B14F-4D97-AF65-F5344CB8AC3E}">
        <p14:creationId xmlns:p14="http://schemas.microsoft.com/office/powerpoint/2010/main" val="383347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D8FB4495-5B62-43A5-9F15-72F57F38C67A}" type="datetimeFigureOut">
              <a:rPr lang="ru-RU"/>
              <a:pPr>
                <a:defRPr/>
              </a:pPr>
              <a:t>13.05.2020</a:t>
            </a:fld>
            <a:endParaRPr lang="ru-RU" dirty="0"/>
          </a:p>
        </p:txBody>
      </p:sp>
      <p:sp>
        <p:nvSpPr>
          <p:cNvPr id="8" name="Номер слайда 26"/>
          <p:cNvSpPr>
            <a:spLocks noGrp="1"/>
          </p:cNvSpPr>
          <p:nvPr>
            <p:ph type="sldNum" sz="quarter" idx="11"/>
          </p:nvPr>
        </p:nvSpPr>
        <p:spPr/>
        <p:txBody>
          <a:bodyPr rtlCol="0"/>
          <a:lstStyle>
            <a:lvl1pPr>
              <a:defRPr/>
            </a:lvl1pPr>
          </a:lstStyle>
          <a:p>
            <a:pPr>
              <a:defRPr/>
            </a:pPr>
            <a:fld id="{071DACB6-478F-4E84-BBE4-873B44D8B135}" type="slidenum">
              <a:rPr lang="ru-RU"/>
              <a:pPr>
                <a:defRPr/>
              </a:pPr>
              <a:t>‹#›</a:t>
            </a:fld>
            <a:endParaRPr lang="ru-RU" dirty="0"/>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92445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148E57D4-E1FE-4EAF-9195-ED9D08E14819}" type="datetimeFigureOut">
              <a:rPr lang="ru-RU"/>
              <a:pPr>
                <a:defRPr/>
              </a:pPr>
              <a:t>13.05.2020</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A7A9516C-426B-46E3-A3FD-EC547EAE0024}" type="slidenum">
              <a:rPr lang="ru-RU"/>
              <a:pPr>
                <a:defRPr/>
              </a:pPr>
              <a:t>‹#›</a:t>
            </a:fld>
            <a:endParaRPr lang="ru-RU" dirty="0"/>
          </a:p>
        </p:txBody>
      </p:sp>
    </p:spTree>
    <p:extLst>
      <p:ext uri="{BB962C8B-B14F-4D97-AF65-F5344CB8AC3E}">
        <p14:creationId xmlns:p14="http://schemas.microsoft.com/office/powerpoint/2010/main" val="96692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64A08AE-B379-415C-8B20-6E9358B58509}" type="datetimeFigureOut">
              <a:rPr lang="ru-RU"/>
              <a:pPr>
                <a:defRPr/>
              </a:pPr>
              <a:t>13.05.2020</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E62BCF6-F74D-459D-B600-A0D959882D34}" type="slidenum">
              <a:rPr lang="ru-RU"/>
              <a:pPr>
                <a:defRPr/>
              </a:pPr>
              <a:t>‹#›</a:t>
            </a:fld>
            <a:endParaRPr lang="ru-RU" dirty="0"/>
          </a:p>
        </p:txBody>
      </p:sp>
    </p:spTree>
    <p:extLst>
      <p:ext uri="{BB962C8B-B14F-4D97-AF65-F5344CB8AC3E}">
        <p14:creationId xmlns:p14="http://schemas.microsoft.com/office/powerpoint/2010/main" val="26222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96C9ADC-E968-47EB-BA4C-442075FEC94A}" type="datetimeFigureOut">
              <a:rPr lang="ru-RU"/>
              <a:pPr>
                <a:defRPr/>
              </a:pPr>
              <a:t>13.05.2020</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74FF5C3-0149-4D20-B19F-7F4E288A9EEE}" type="slidenum">
              <a:rPr lang="ru-RU"/>
              <a:pPr>
                <a:defRPr/>
              </a:pPr>
              <a:t>‹#›</a:t>
            </a:fld>
            <a:endParaRPr lang="ru-RU" dirty="0"/>
          </a:p>
        </p:txBody>
      </p:sp>
    </p:spTree>
    <p:extLst>
      <p:ext uri="{BB962C8B-B14F-4D97-AF65-F5344CB8AC3E}">
        <p14:creationId xmlns:p14="http://schemas.microsoft.com/office/powerpoint/2010/main" val="283332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9E557DF1-6982-4F88-8D3E-ACB110E5CD85}" type="datetimeFigureOut">
              <a:rPr lang="ru-RU"/>
              <a:pPr>
                <a:defRPr/>
              </a:pPr>
              <a:t>13.05.2020</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7745403-753B-4621-9125-DD6C0E47DF2F}" type="slidenum">
              <a:rPr lang="ru-RU"/>
              <a:pPr>
                <a:defRPr/>
              </a:pPr>
              <a:t>‹#›</a:t>
            </a:fld>
            <a:endParaRPr lang="ru-RU" dirty="0"/>
          </a:p>
        </p:txBody>
      </p:sp>
    </p:spTree>
    <p:extLst>
      <p:ext uri="{BB962C8B-B14F-4D97-AF65-F5344CB8AC3E}">
        <p14:creationId xmlns:p14="http://schemas.microsoft.com/office/powerpoint/2010/main" val="3925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999121B8-E06F-4DFB-884B-0B0386EFD09F}" type="datetimeFigureOut">
              <a:rPr lang="ru-RU"/>
              <a:pPr>
                <a:defRPr/>
              </a:pPr>
              <a:t>13.05.2020</a:t>
            </a:fld>
            <a:endParaRPr lang="ru-RU" dirty="0"/>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dirty="0">
                <a:solidFill>
                  <a:schemeClr val="accent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8777081D-9341-43DD-AE2B-9E236160CDF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84" r:id="rId5"/>
    <p:sldLayoutId id="2147483685" r:id="rId6"/>
    <p:sldLayoutId id="2147483678" r:id="rId7"/>
    <p:sldLayoutId id="2147483679" r:id="rId8"/>
    <p:sldLayoutId id="2147483680" r:id="rId9"/>
    <p:sldLayoutId id="2147483681" r:id="rId10"/>
    <p:sldLayoutId id="2147483682" r:id="rId11"/>
  </p:sldLayoutIdLst>
  <p:transition/>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0BD0D9"/>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0BD0D9"/>
        </a:buClr>
        <a:buFont typeface="Georgia" pitchFamily="18" charset="0"/>
        <a:buChar char="▫"/>
        <a:defRPr sz="2000" kern="1200">
          <a:solidFill>
            <a:srgbClr val="0BD0D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3" descr="mYjS6oCc71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4214813"/>
            <a:ext cx="32639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357688" y="4500563"/>
            <a:ext cx="4572000" cy="1800225"/>
          </a:xfrm>
          <a:prstGeom prst="rect">
            <a:avLst/>
          </a:prstGeom>
        </p:spPr>
        <p:txBody>
          <a:bodyPr>
            <a:spAutoFit/>
          </a:bodyPr>
          <a:lstStyle/>
          <a:p>
            <a:r>
              <a:rPr lang="ru-RU" sz="2800" b="1" dirty="0">
                <a:solidFill>
                  <a:srgbClr val="083763"/>
                </a:solidFill>
                <a:latin typeface="Times New Roman" pitchFamily="18" charset="0"/>
                <a:cs typeface="Times New Roman" pitchFamily="18" charset="0"/>
              </a:rPr>
              <a:t>Здоровье - это бесценный дар, он даётся увы не навечно, его надо беречь. </a:t>
            </a:r>
          </a:p>
          <a:p>
            <a:pPr algn="r"/>
            <a:r>
              <a:rPr lang="ru-RU" sz="2800" b="1" i="1" dirty="0">
                <a:solidFill>
                  <a:srgbClr val="083763"/>
                </a:solidFill>
                <a:latin typeface="Times New Roman" pitchFamily="18" charset="0"/>
                <a:cs typeface="Times New Roman" pitchFamily="18" charset="0"/>
              </a:rPr>
              <a:t>И. И. Павлов </a:t>
            </a:r>
          </a:p>
        </p:txBody>
      </p:sp>
      <p:sp>
        <p:nvSpPr>
          <p:cNvPr id="7" name="Прямоугольник 6"/>
          <p:cNvSpPr/>
          <p:nvPr/>
        </p:nvSpPr>
        <p:spPr>
          <a:xfrm>
            <a:off x="253232" y="642918"/>
            <a:ext cx="8676456" cy="34163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Викторина</a:t>
            </a:r>
          </a:p>
          <a:p>
            <a:pPr algn="ctr" fontAlgn="auto">
              <a:spcBef>
                <a:spcPts val="0"/>
              </a:spcBef>
              <a:spcAft>
                <a:spcPts val="0"/>
              </a:spcAft>
              <a:defRPr/>
            </a:pP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 Я выбираю спорт как альтернативу вредным привычкам»</a:t>
            </a:r>
          </a:p>
          <a:p>
            <a:pPr algn="ctr" fontAlgn="auto">
              <a:spcBef>
                <a:spcPts val="0"/>
              </a:spcBef>
              <a:spcAft>
                <a:spcPts val="0"/>
              </a:spcAft>
              <a:defRPr/>
            </a:pP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Интеллектуальная карта. Кроссворд.</a:t>
            </a:r>
          </a:p>
          <a:p>
            <a:pPr algn="ctr" fontAlgn="auto">
              <a:spcBef>
                <a:spcPts val="0"/>
              </a:spcBef>
              <a:spcAft>
                <a:spcPts val="0"/>
              </a:spcAft>
              <a:defRPr/>
            </a:pP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gn="ctr" fontAlgn="auto">
              <a:spcBef>
                <a:spcPts val="0"/>
              </a:spcBef>
              <a:spcAft>
                <a:spcPts val="0"/>
              </a:spcAft>
              <a:defRPr/>
            </a:pPr>
            <a:endPar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gn="ctr" fontAlgn="auto">
              <a:spcBef>
                <a:spcPts val="0"/>
              </a:spcBef>
              <a:spcAft>
                <a:spcPts val="0"/>
              </a:spcAft>
              <a:defRPr/>
            </a:pP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Рисунки на тему:</a:t>
            </a:r>
          </a:p>
          <a:p>
            <a:pPr algn="ctr" fontAlgn="auto">
              <a:spcBef>
                <a:spcPts val="0"/>
              </a:spcBef>
              <a:spcAft>
                <a:spcPts val="0"/>
              </a:spcAft>
              <a:defRPr/>
            </a:pP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«я выбираю спорт как альтернатива вредным привычкам»</a:t>
            </a: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p:cNvSpPr>
          <p:nvPr>
            <p:ph type="body" idx="1"/>
          </p:nvPr>
        </p:nvSpPr>
        <p:spPr>
          <a:xfrm>
            <a:off x="333769" y="663153"/>
            <a:ext cx="8496300" cy="4525962"/>
          </a:xfrm>
        </p:spPr>
        <p:txBody>
          <a:bodyPr/>
          <a:lstStyle/>
          <a:p>
            <a:pPr algn="just">
              <a:buFont typeface="Georgia" pitchFamily="18" charset="0"/>
              <a:buNone/>
            </a:pPr>
            <a:r>
              <a:rPr lang="ru-RU" sz="2400" b="1" i="1" dirty="0" smtClean="0">
                <a:solidFill>
                  <a:srgbClr val="0033CC"/>
                </a:solidFill>
                <a:latin typeface="Times New Roman" pitchFamily="18" charset="0"/>
              </a:rPr>
              <a:t> </a:t>
            </a:r>
            <a:r>
              <a:rPr lang="ru-RU" sz="2400" b="1" i="1" dirty="0" smtClean="0">
                <a:solidFill>
                  <a:srgbClr val="0033CC"/>
                </a:solidFill>
                <a:latin typeface="Times New Roman" pitchFamily="18" charset="0"/>
              </a:rPr>
              <a:t>Великая сила - спорт! Он приносит здоровье, счастье, чувство оптимизма. Спорт наполняет нас жизненными силами, дарит радость и удовольствие. Он тренирует упорство, выносливость, терпение, стремление быть первым. Спорт помогает нам справиться с трудностями и обрести веру в собственные силы.</a:t>
            </a:r>
          </a:p>
        </p:txBody>
      </p: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140968"/>
            <a:ext cx="4843758" cy="323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85893CEC-0AC3-4F7F-8564D354581032B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05225"/>
            <a:ext cx="36671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500438" y="500063"/>
            <a:ext cx="5643562" cy="6299200"/>
          </a:xfrm>
          <a:prstGeom prst="rect">
            <a:avLst/>
          </a:prstGeom>
        </p:spPr>
        <p:txBody>
          <a:bodyPr>
            <a:spAutoFit/>
          </a:bodyPr>
          <a:lstStyle/>
          <a:p>
            <a:pPr algn="ctr"/>
            <a:r>
              <a:rPr lang="ru-RU" sz="2400" b="1" i="1">
                <a:solidFill>
                  <a:srgbClr val="0033CC"/>
                </a:solidFill>
                <a:latin typeface="Times New Roman" pitchFamily="18" charset="0"/>
                <a:cs typeface="Times New Roman" pitchFamily="18" charset="0"/>
              </a:rPr>
              <a:t>Спорт – это сила, здоровье, дисциплина и, наконец, досуг. Без наркотиков, сигарет и прочих «удовольствий». Спорт помогает познать самого себя, свои возможности, свой характер. Спорт – это целеустремлённость. Спорт воспитывает многие украшающие человека качества, например, мужество.</a:t>
            </a:r>
            <a:r>
              <a:rPr lang="ru-RU" sz="2400">
                <a:solidFill>
                  <a:srgbClr val="0033CC"/>
                </a:solidFill>
                <a:latin typeface="Georgia" pitchFamily="18" charset="0"/>
              </a:rPr>
              <a:t> </a:t>
            </a:r>
            <a:r>
              <a:rPr lang="ru-RU" sz="2400" b="1" i="1">
                <a:solidFill>
                  <a:srgbClr val="0033CC"/>
                </a:solidFill>
                <a:latin typeface="Times New Roman" pitchFamily="18" charset="0"/>
                <a:cs typeface="Times New Roman" pitchFamily="18" charset="0"/>
              </a:rPr>
              <a:t>Ежедневная утренняя зарядка с последующим душем или обливание тела холодной водой, обтиранием жёстким полотенцем до ощущения теплоты – это очень хороший метод поддержания здоровья, закалка и тренировка защитных сил организма. </a:t>
            </a:r>
          </a:p>
        </p:txBody>
      </p:sp>
      <p:pic>
        <p:nvPicPr>
          <p:cNvPr id="8196" name="Рисунок 3" descr="20120201090402!Наше_фото.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428625"/>
            <a:ext cx="2924175"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8625"/>
            <a:ext cx="5143500" cy="3743325"/>
          </a:xfrm>
          <a:prstGeom prst="rect">
            <a:avLst/>
          </a:prstGeom>
        </p:spPr>
        <p:txBody>
          <a:bodyPr>
            <a:spAutoFit/>
          </a:bodyPr>
          <a:lstStyle/>
          <a:p>
            <a:pPr algn="ctr"/>
            <a:r>
              <a:rPr lang="ru-RU" sz="2400" b="1" i="1">
                <a:solidFill>
                  <a:srgbClr val="0033CC"/>
                </a:solidFill>
                <a:latin typeface="Times New Roman" pitchFamily="18" charset="0"/>
                <a:cs typeface="Times New Roman" pitchFamily="18" charset="0"/>
              </a:rPr>
              <a:t>Правильное и здоровое питание не сможет обеспечить здоровье и красоту нашего тела. На помощь к нам приходит спорт. Ежедневные занятия спортом - вот залог здоровья и красоты. Чтобы спорт доставлял удовольствие, нужно правильно выбрать занятия, и спорт будет приносить здоровье не только телу, но и душе.</a:t>
            </a:r>
          </a:p>
        </p:txBody>
      </p:sp>
      <p:pic>
        <p:nvPicPr>
          <p:cNvPr id="14339" name="Рисунок 2" descr="1236919591_sport3mttg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1000125"/>
            <a:ext cx="410845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Рисунок 3" descr="sport.png"/>
          <p:cNvPicPr>
            <a:picLocks noChangeAspect="1"/>
          </p:cNvPicPr>
          <p:nvPr/>
        </p:nvPicPr>
        <p:blipFill>
          <a:blip r:embed="rId5">
            <a:extLst>
              <a:ext uri="{28A0092B-C50C-407E-A947-70E740481C1C}">
                <a14:useLocalDpi xmlns:a14="http://schemas.microsoft.com/office/drawing/2010/main" val="0"/>
              </a:ext>
            </a:extLst>
          </a:blip>
          <a:srcRect l="3500" t="64873" r="69501" b="3258"/>
          <a:stretch>
            <a:fillRect/>
          </a:stretch>
        </p:blipFill>
        <p:spPr bwMode="auto">
          <a:xfrm>
            <a:off x="928688" y="4143375"/>
            <a:ext cx="30718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p:cNvSpPr>
          <p:nvPr>
            <p:ph type="body" idx="1"/>
          </p:nvPr>
        </p:nvSpPr>
        <p:spPr>
          <a:xfrm>
            <a:off x="323850" y="620713"/>
            <a:ext cx="8820150" cy="4525962"/>
          </a:xfrm>
        </p:spPr>
        <p:txBody>
          <a:bodyPr/>
          <a:lstStyle/>
          <a:p>
            <a:pPr>
              <a:lnSpc>
                <a:spcPct val="90000"/>
              </a:lnSpc>
              <a:buFont typeface="Georgia" pitchFamily="18" charset="0"/>
              <a:buNone/>
            </a:pPr>
            <a:r>
              <a:rPr lang="ru-RU" b="1" i="1" smtClean="0">
                <a:solidFill>
                  <a:srgbClr val="0033CC"/>
                </a:solidFill>
                <a:latin typeface="Times New Roman" pitchFamily="18" charset="0"/>
              </a:rPr>
              <a:t>Из сказанного выше следует, что здоровый образ жизни является самым значимым в сохранении и укреплении здоровья каждого человека. Так выделим время для укрепления и совершенствования своего здоровья и будем неизменно следовать этому! Ведь здоровье-это ценность, без которой жизнь не приносит удовлетворение и счастье.</a:t>
            </a:r>
          </a:p>
          <a:p>
            <a:pPr>
              <a:lnSpc>
                <a:spcPct val="90000"/>
              </a:lnSpc>
              <a:buFont typeface="Georgia" pitchFamily="18" charset="0"/>
              <a:buNone/>
            </a:pPr>
            <a:r>
              <a:rPr lang="ru-RU" b="1" i="1" smtClean="0">
                <a:solidFill>
                  <a:srgbClr val="0033CC"/>
                </a:solidFill>
                <a:latin typeface="Times New Roman" pitchFamily="18" charset="0"/>
              </a:rPr>
              <a:t> У нас есть мечта, чтобы каждый из нашего класса состоялся как человек в жизни, был активным, здоровым и полезным людям, а значит </a:t>
            </a:r>
            <a:r>
              <a:rPr lang="ru-RU" b="1" i="1" smtClean="0">
                <a:solidFill>
                  <a:srgbClr val="0033CC"/>
                </a:solidFill>
              </a:rPr>
              <a:t>–</a:t>
            </a:r>
            <a:r>
              <a:rPr lang="ru-RU" b="1" i="1" smtClean="0">
                <a:solidFill>
                  <a:srgbClr val="0033CC"/>
                </a:solidFill>
                <a:latin typeface="Times New Roman" pitchFamily="18" charset="0"/>
              </a:rPr>
              <a:t> востребованным. И мы должны к этому стремиться.</a:t>
            </a:r>
          </a:p>
        </p:txBody>
      </p:sp>
      <p:pic>
        <p:nvPicPr>
          <p:cNvPr id="63491" name="Picture 3" descr="ыук"/>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48488" y="5429250"/>
            <a:ext cx="19621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56" b="5588"/>
          <a:stretch/>
        </p:blipFill>
        <p:spPr bwMode="auto">
          <a:xfrm>
            <a:off x="0" y="934649"/>
            <a:ext cx="4860032" cy="330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2736"/>
            <a:ext cx="4248472" cy="31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064946"/>
            <a:ext cx="4026024" cy="27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3728" y="263548"/>
            <a:ext cx="5688632" cy="769441"/>
          </a:xfrm>
          <a:prstGeom prst="rect">
            <a:avLst/>
          </a:prstGeom>
          <a:noFill/>
        </p:spPr>
        <p:txBody>
          <a:bodyPr wrap="square" rtlCol="0">
            <a:spAutoFit/>
          </a:bodyPr>
          <a:lstStyle/>
          <a:p>
            <a:r>
              <a:rPr lang="ru-RU" sz="4400" dirty="0" smtClean="0">
                <a:latin typeface="Times New Roman" pitchFamily="18" charset="0"/>
                <a:cs typeface="Times New Roman" pitchFamily="18" charset="0"/>
              </a:rPr>
              <a:t>Виды спорта</a:t>
            </a:r>
            <a:endParaRPr lang="ru-RU" sz="4400" dirty="0">
              <a:latin typeface="Times New Roman" pitchFamily="18" charset="0"/>
              <a:cs typeface="Times New Roman" pitchFamily="18" charset="0"/>
            </a:endParaRPr>
          </a:p>
        </p:txBody>
      </p:sp>
    </p:spTree>
    <p:extLst>
      <p:ext uri="{BB962C8B-B14F-4D97-AF65-F5344CB8AC3E}">
        <p14:creationId xmlns:p14="http://schemas.microsoft.com/office/powerpoint/2010/main" val="284307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ru-RU" smtClean="0"/>
              <a:t> </a:t>
            </a:r>
          </a:p>
        </p:txBody>
      </p:sp>
      <p:sp>
        <p:nvSpPr>
          <p:cNvPr id="61443" name="Rectangle 3"/>
          <p:cNvSpPr>
            <a:spLocks noGrp="1"/>
          </p:cNvSpPr>
          <p:nvPr>
            <p:ph type="body" idx="1"/>
          </p:nvPr>
        </p:nvSpPr>
        <p:spPr>
          <a:xfrm>
            <a:off x="395288" y="836613"/>
            <a:ext cx="8435975" cy="4525962"/>
          </a:xfrm>
        </p:spPr>
        <p:txBody>
          <a:bodyPr/>
          <a:lstStyle/>
          <a:p>
            <a:pPr>
              <a:lnSpc>
                <a:spcPct val="90000"/>
              </a:lnSpc>
              <a:buFont typeface="Georgia" pitchFamily="18" charset="0"/>
              <a:buNone/>
            </a:pPr>
            <a:r>
              <a:rPr lang="ru-RU" sz="2400" b="1" i="1" smtClean="0">
                <a:solidFill>
                  <a:srgbClr val="0033CC"/>
                </a:solidFill>
                <a:latin typeface="Times New Roman" pitchFamily="18" charset="0"/>
              </a:rPr>
              <a:t>О спорт! Ты </a:t>
            </a:r>
            <a:r>
              <a:rPr lang="ru-RU" sz="2400" b="1" i="1" smtClean="0">
                <a:solidFill>
                  <a:srgbClr val="0033CC"/>
                </a:solidFill>
              </a:rPr>
              <a:t>–</a:t>
            </a:r>
            <a:r>
              <a:rPr lang="ru-RU" sz="2400" b="1" i="1" smtClean="0">
                <a:solidFill>
                  <a:srgbClr val="0033CC"/>
                </a:solidFill>
                <a:latin typeface="Times New Roman" pitchFamily="18" charset="0"/>
              </a:rPr>
              <a:t> наслаждение!</a:t>
            </a:r>
          </a:p>
          <a:p>
            <a:pPr>
              <a:lnSpc>
                <a:spcPct val="90000"/>
              </a:lnSpc>
              <a:buFont typeface="Georgia" pitchFamily="18" charset="0"/>
              <a:buNone/>
            </a:pPr>
            <a:r>
              <a:rPr lang="ru-RU" sz="2400" b="1" i="1" smtClean="0">
                <a:solidFill>
                  <a:srgbClr val="0033CC"/>
                </a:solidFill>
                <a:latin typeface="Times New Roman" pitchFamily="18" charset="0"/>
              </a:rPr>
              <a:t>Ты верный, неизменный спутник жизни.</a:t>
            </a:r>
          </a:p>
          <a:p>
            <a:pPr>
              <a:lnSpc>
                <a:spcPct val="90000"/>
              </a:lnSpc>
              <a:buFont typeface="Georgia" pitchFamily="18" charset="0"/>
              <a:buNone/>
            </a:pPr>
            <a:r>
              <a:rPr lang="ru-RU" sz="2400" b="1" i="1" smtClean="0">
                <a:solidFill>
                  <a:srgbClr val="0033CC"/>
                </a:solidFill>
                <a:latin typeface="Times New Roman" pitchFamily="18" charset="0"/>
              </a:rPr>
              <a:t>Нашему духу и телу ты щедро даришь радость бытия.</a:t>
            </a:r>
          </a:p>
          <a:p>
            <a:pPr>
              <a:lnSpc>
                <a:spcPct val="90000"/>
              </a:lnSpc>
              <a:buFont typeface="Georgia" pitchFamily="18" charset="0"/>
              <a:buNone/>
            </a:pPr>
            <a:r>
              <a:rPr lang="ru-RU" sz="2400" b="1" i="1" smtClean="0">
                <a:solidFill>
                  <a:srgbClr val="0033CC"/>
                </a:solidFill>
                <a:latin typeface="Times New Roman" pitchFamily="18" charset="0"/>
              </a:rPr>
              <a:t>Ты бессмертен</a:t>
            </a:r>
            <a:r>
              <a:rPr lang="ru-RU" sz="2400" b="1" i="1" smtClean="0">
                <a:solidFill>
                  <a:srgbClr val="0033CC"/>
                </a:solidFill>
              </a:rPr>
              <a:t>…</a:t>
            </a:r>
            <a:endParaRPr lang="ru-RU" sz="2400" b="1" i="1" smtClean="0">
              <a:solidFill>
                <a:srgbClr val="0033CC"/>
              </a:solidFill>
              <a:latin typeface="Times New Roman" pitchFamily="18" charset="0"/>
            </a:endParaRPr>
          </a:p>
          <a:p>
            <a:pPr>
              <a:lnSpc>
                <a:spcPct val="90000"/>
              </a:lnSpc>
              <a:buFont typeface="Georgia" pitchFamily="18" charset="0"/>
              <a:buNone/>
            </a:pPr>
            <a:r>
              <a:rPr lang="ru-RU" sz="2400" b="1" i="1" smtClean="0">
                <a:solidFill>
                  <a:srgbClr val="0033CC"/>
                </a:solidFill>
                <a:latin typeface="Times New Roman" pitchFamily="18" charset="0"/>
              </a:rPr>
              <a:t>Ты </a:t>
            </a:r>
            <a:r>
              <a:rPr lang="ru-RU" sz="2400" b="1" i="1" smtClean="0">
                <a:solidFill>
                  <a:srgbClr val="0033CC"/>
                </a:solidFill>
              </a:rPr>
              <a:t>–</a:t>
            </a:r>
            <a:r>
              <a:rPr lang="ru-RU" sz="2400" b="1" i="1" smtClean="0">
                <a:solidFill>
                  <a:srgbClr val="0033CC"/>
                </a:solidFill>
                <a:latin typeface="Times New Roman" pitchFamily="18" charset="0"/>
              </a:rPr>
              <a:t> торжествующий вестник весны человечества.</a:t>
            </a:r>
          </a:p>
          <a:p>
            <a:pPr>
              <a:lnSpc>
                <a:spcPct val="90000"/>
              </a:lnSpc>
              <a:buFont typeface="Georgia" pitchFamily="18" charset="0"/>
              <a:buNone/>
            </a:pPr>
            <a:r>
              <a:rPr lang="ru-RU" sz="2400" b="1" i="1" smtClean="0">
                <a:solidFill>
                  <a:srgbClr val="0033CC"/>
                </a:solidFill>
                <a:latin typeface="Times New Roman" pitchFamily="18" charset="0"/>
              </a:rPr>
              <a:t>Упоение от гармонии разума и силы.</a:t>
            </a:r>
          </a:p>
          <a:p>
            <a:pPr>
              <a:lnSpc>
                <a:spcPct val="90000"/>
              </a:lnSpc>
              <a:buFont typeface="Georgia" pitchFamily="18" charset="0"/>
              <a:buNone/>
            </a:pPr>
            <a:r>
              <a:rPr lang="ru-RU" sz="2400" b="1" i="1" smtClean="0">
                <a:solidFill>
                  <a:srgbClr val="0033CC"/>
                </a:solidFill>
                <a:latin typeface="Times New Roman" pitchFamily="18" charset="0"/>
              </a:rPr>
              <a:t>Ты, как эстафету, передаёшь нам это наследие предков</a:t>
            </a:r>
          </a:p>
          <a:p>
            <a:pPr>
              <a:lnSpc>
                <a:spcPct val="90000"/>
              </a:lnSpc>
              <a:buFont typeface="Georgia" pitchFamily="18" charset="0"/>
              <a:buNone/>
            </a:pPr>
            <a:r>
              <a:rPr lang="ru-RU" sz="2400" b="1" i="1" smtClean="0">
                <a:solidFill>
                  <a:srgbClr val="0033CC"/>
                </a:solidFill>
                <a:latin typeface="Times New Roman" pitchFamily="18" charset="0"/>
              </a:rPr>
              <a:t>Проходят века. Жизнь торжествует.</a:t>
            </a:r>
          </a:p>
          <a:p>
            <a:pPr>
              <a:lnSpc>
                <a:spcPct val="90000"/>
              </a:lnSpc>
              <a:buFont typeface="Georgia" pitchFamily="18" charset="0"/>
              <a:buNone/>
            </a:pPr>
            <a:r>
              <a:rPr lang="ru-RU" sz="2400" b="1" i="1" smtClean="0">
                <a:solidFill>
                  <a:srgbClr val="0033CC"/>
                </a:solidFill>
                <a:latin typeface="Times New Roman" pitchFamily="18" charset="0"/>
              </a:rPr>
              <a:t>Ты живёшь, не подвластный времени, спорт!</a:t>
            </a:r>
          </a:p>
        </p:txBody>
      </p:sp>
      <p:pic>
        <p:nvPicPr>
          <p:cNvPr id="61445" name="Рисунок 3" descr="ar1231079799872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437063"/>
            <a:ext cx="320357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209"/>
            <a:ext cx="5153025" cy="66675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708920"/>
            <a:ext cx="4170066" cy="3130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004048" y="1340768"/>
            <a:ext cx="3744416"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Какие виды спорта изображены на картинках?</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3221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5" y="116632"/>
            <a:ext cx="452640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497896" y="548680"/>
            <a:ext cx="4427984" cy="3416320"/>
          </a:xfrm>
          <a:prstGeom prst="rect">
            <a:avLst/>
          </a:prstGeom>
        </p:spPr>
        <p:txBody>
          <a:bodyPr wrap="square">
            <a:spAutoFit/>
          </a:bodyPr>
          <a:lstStyle/>
          <a:p>
            <a:r>
              <a:rPr lang="ru-RU" dirty="0" smtClean="0"/>
              <a:t>По горизонтали</a:t>
            </a:r>
          </a:p>
          <a:p>
            <a:r>
              <a:rPr lang="ru-RU" dirty="0" smtClean="0"/>
              <a:t>4. </a:t>
            </a:r>
            <a:r>
              <a:rPr lang="ru-RU" dirty="0" err="1" smtClean="0"/>
              <a:t>Заболевание,вызванное</a:t>
            </a:r>
            <a:r>
              <a:rPr lang="ru-RU" dirty="0" smtClean="0"/>
              <a:t> постоянным употреблением спиртных напитков</a:t>
            </a:r>
          </a:p>
          <a:p>
            <a:r>
              <a:rPr lang="ru-RU" dirty="0" smtClean="0"/>
              <a:t>6. </a:t>
            </a:r>
            <a:r>
              <a:rPr lang="ru-RU" dirty="0" err="1" smtClean="0"/>
              <a:t>Состовная</a:t>
            </a:r>
            <a:r>
              <a:rPr lang="ru-RU" dirty="0" smtClean="0"/>
              <a:t> часть физической культуры</a:t>
            </a:r>
          </a:p>
          <a:p>
            <a:r>
              <a:rPr lang="ru-RU" dirty="0" smtClean="0"/>
              <a:t>8. Главная ценность человека</a:t>
            </a:r>
          </a:p>
          <a:p>
            <a:r>
              <a:rPr lang="ru-RU" dirty="0" smtClean="0"/>
              <a:t>10. Вид спорта, в котором игроки располагаются на противоположных сторонах разделённой сеткой площадки и перекидывают волан через сетку ударами ракеток, стремясь, чтобы он не упал на поле</a:t>
            </a:r>
            <a:endParaRPr lang="ru-RU" dirty="0"/>
          </a:p>
        </p:txBody>
      </p:sp>
      <p:sp>
        <p:nvSpPr>
          <p:cNvPr id="4" name="Стрелка вниз 3"/>
          <p:cNvSpPr/>
          <p:nvPr/>
        </p:nvSpPr>
        <p:spPr>
          <a:xfrm>
            <a:off x="6228184" y="4725144"/>
            <a:ext cx="1224136"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724128" y="4149080"/>
            <a:ext cx="3096344" cy="646331"/>
          </a:xfrm>
          <a:prstGeom prst="rect">
            <a:avLst/>
          </a:prstGeom>
          <a:noFill/>
        </p:spPr>
        <p:txBody>
          <a:bodyPr wrap="square" rtlCol="0">
            <a:spAutoFit/>
          </a:bodyPr>
          <a:lstStyle/>
          <a:p>
            <a:r>
              <a:rPr lang="ru-RU" dirty="0" smtClean="0"/>
              <a:t>Вопросы по вертикали на следующем слайде</a:t>
            </a:r>
            <a:endParaRPr lang="ru-RU"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7272808" cy="5632311"/>
          </a:xfrm>
          <a:prstGeom prst="rect">
            <a:avLst/>
          </a:prstGeom>
        </p:spPr>
        <p:txBody>
          <a:bodyPr wrap="square">
            <a:spAutoFit/>
          </a:bodyPr>
          <a:lstStyle/>
          <a:p>
            <a:r>
              <a:rPr lang="ru-RU" dirty="0" smtClean="0"/>
              <a:t>По вертикали</a:t>
            </a:r>
          </a:p>
          <a:p>
            <a:r>
              <a:rPr lang="ru-RU" dirty="0" smtClean="0"/>
              <a:t>1.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a:t>
            </a:r>
          </a:p>
          <a:p>
            <a:r>
              <a:rPr lang="ru-RU" dirty="0" smtClean="0"/>
              <a:t>2. Опасное вещество, которое содержится в сигарете</a:t>
            </a:r>
          </a:p>
          <a:p>
            <a:r>
              <a:rPr lang="ru-RU" dirty="0" smtClean="0"/>
              <a:t>3. </a:t>
            </a:r>
            <a:r>
              <a:rPr lang="ru-RU" dirty="0" err="1" smtClean="0"/>
              <a:t>Cпортивная</a:t>
            </a:r>
            <a:r>
              <a:rPr lang="ru-RU" dirty="0" smtClean="0"/>
              <a:t> командная игра с мячом. В него играют две команды, каждая из которых состоит из пяти игроков. Цель каждой команды — забросить руками мяч в кольцо с сеткой (корзину) соперника и помешать другой команде овладеть мячом и забросить его в свою корзину</a:t>
            </a:r>
          </a:p>
          <a:p>
            <a:r>
              <a:rPr lang="ru-RU" dirty="0" smtClean="0"/>
              <a:t>5. Слово, которое заменяет целое предложение Желаю здоровья</a:t>
            </a:r>
          </a:p>
          <a:p>
            <a:r>
              <a:rPr lang="ru-RU" dirty="0" smtClean="0"/>
              <a:t>7.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либо чтобы игрок защищающейся команды допустил ошибку</a:t>
            </a:r>
          </a:p>
          <a:p>
            <a:r>
              <a:rPr lang="ru-RU" dirty="0" smtClean="0"/>
              <a:t>9. </a:t>
            </a:r>
            <a:r>
              <a:rPr lang="ru-RU" dirty="0" err="1" smtClean="0"/>
              <a:t>Действие,которое</a:t>
            </a:r>
            <a:r>
              <a:rPr lang="ru-RU" dirty="0" smtClean="0"/>
              <a:t> со временем становится автоматическим</a:t>
            </a:r>
          </a:p>
          <a:p>
            <a:r>
              <a:rPr lang="ru-RU" dirty="0" smtClean="0"/>
              <a:t>11. Сильнодействующее вещество, вызывающее психологическую неуравновешенность</a:t>
            </a:r>
            <a:endParaRPr lang="ru-RU" dirty="0"/>
          </a:p>
        </p:txBody>
      </p:sp>
    </p:spTree>
    <p:extLst>
      <p:ext uri="{BB962C8B-B14F-4D97-AF65-F5344CB8AC3E}">
        <p14:creationId xmlns:p14="http://schemas.microsoft.com/office/powerpoint/2010/main" val="484688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4324" t="9049" r="2619" b="4936"/>
          <a:stretch/>
        </p:blipFill>
        <p:spPr>
          <a:xfrm>
            <a:off x="107504" y="416462"/>
            <a:ext cx="4150462" cy="288032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3996" t="2779" r="7202"/>
          <a:stretch/>
        </p:blipFill>
        <p:spPr>
          <a:xfrm rot="16200000">
            <a:off x="5472699" y="8318"/>
            <a:ext cx="2675797" cy="3901131"/>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358" y="3358543"/>
            <a:ext cx="4446239" cy="3004916"/>
          </a:xfrm>
          <a:prstGeom prst="rect">
            <a:avLst/>
          </a:prstGeom>
        </p:spPr>
      </p:pic>
    </p:spTree>
    <p:extLst>
      <p:ext uri="{BB962C8B-B14F-4D97-AF65-F5344CB8AC3E}">
        <p14:creationId xmlns:p14="http://schemas.microsoft.com/office/powerpoint/2010/main" val="20312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ru-RU" smtClean="0"/>
              <a:t> </a:t>
            </a:r>
          </a:p>
        </p:txBody>
      </p:sp>
      <p:sp>
        <p:nvSpPr>
          <p:cNvPr id="32771" name="Rectangle 3"/>
          <p:cNvSpPr>
            <a:spLocks noGrp="1"/>
          </p:cNvSpPr>
          <p:nvPr>
            <p:ph type="body" idx="1"/>
          </p:nvPr>
        </p:nvSpPr>
        <p:spPr>
          <a:xfrm>
            <a:off x="0" y="836712"/>
            <a:ext cx="4860032" cy="5760640"/>
          </a:xfrm>
        </p:spPr>
        <p:txBody>
          <a:bodyPr/>
          <a:lstStyle/>
          <a:p>
            <a:pPr algn="ctr">
              <a:buFont typeface="Georgia" pitchFamily="18" charset="0"/>
              <a:buNone/>
            </a:pPr>
            <a:r>
              <a:rPr lang="ru-RU" sz="2400" b="1" i="1" dirty="0" smtClean="0">
                <a:solidFill>
                  <a:srgbClr val="0033CC"/>
                </a:solidFill>
                <a:latin typeface="Times New Roman" pitchFamily="18" charset="0"/>
              </a:rPr>
              <a:t>   Здоровье - это одна из важнейших </a:t>
            </a:r>
          </a:p>
          <a:p>
            <a:pPr algn="ctr">
              <a:buFont typeface="Georgia" pitchFamily="18" charset="0"/>
              <a:buNone/>
            </a:pPr>
            <a:r>
              <a:rPr lang="ru-RU" sz="2400" b="1" i="1" dirty="0" smtClean="0">
                <a:solidFill>
                  <a:srgbClr val="0033CC"/>
                </a:solidFill>
                <a:latin typeface="Times New Roman" pitchFamily="18" charset="0"/>
              </a:rPr>
              <a:t>ценностей человека, залог его благополучия </a:t>
            </a:r>
            <a:r>
              <a:rPr lang="ru-RU" sz="2400" b="1" i="1" dirty="0" smtClean="0">
                <a:solidFill>
                  <a:srgbClr val="0033CC"/>
                </a:solidFill>
                <a:latin typeface="Times New Roman" pitchFamily="18" charset="0"/>
              </a:rPr>
              <a:t>и долголетия</a:t>
            </a:r>
            <a:r>
              <a:rPr lang="ru-RU" sz="2400" b="1" i="1" dirty="0" smtClean="0">
                <a:solidFill>
                  <a:srgbClr val="0033CC"/>
                </a:solidFill>
                <a:latin typeface="Times New Roman" pitchFamily="18" charset="0"/>
              </a:rPr>
              <a:t>. Ведь от здоровья человека</a:t>
            </a:r>
          </a:p>
          <a:p>
            <a:pPr algn="ctr">
              <a:buFont typeface="Georgia" pitchFamily="18" charset="0"/>
              <a:buNone/>
            </a:pPr>
            <a:r>
              <a:rPr lang="ru-RU" sz="2400" b="1" i="1" dirty="0" smtClean="0">
                <a:solidFill>
                  <a:srgbClr val="0033CC"/>
                </a:solidFill>
                <a:latin typeface="Times New Roman" pitchFamily="18" charset="0"/>
              </a:rPr>
              <a:t>зависит его жизнь. При встрече </a:t>
            </a:r>
            <a:r>
              <a:rPr lang="ru-RU" sz="2400" b="1" i="1" dirty="0" smtClean="0">
                <a:solidFill>
                  <a:srgbClr val="0033CC"/>
                </a:solidFill>
                <a:latin typeface="Times New Roman" pitchFamily="18" charset="0"/>
              </a:rPr>
              <a:t>мы спрашиваем </a:t>
            </a:r>
            <a:r>
              <a:rPr lang="ru-RU" sz="2400" b="1" i="1" dirty="0" smtClean="0">
                <a:solidFill>
                  <a:srgbClr val="0033CC"/>
                </a:solidFill>
                <a:latin typeface="Times New Roman" pitchFamily="18" charset="0"/>
              </a:rPr>
              <a:t>друг друга о здоровье, желаем </a:t>
            </a:r>
            <a:r>
              <a:rPr lang="ru-RU" sz="2400" b="1" i="1" dirty="0" smtClean="0">
                <a:solidFill>
                  <a:srgbClr val="0033CC"/>
                </a:solidFill>
                <a:latin typeface="Times New Roman" pitchFamily="18" charset="0"/>
              </a:rPr>
              <a:t>его друг </a:t>
            </a:r>
            <a:r>
              <a:rPr lang="ru-RU" sz="2400" b="1" i="1" dirty="0" smtClean="0">
                <a:solidFill>
                  <a:srgbClr val="0033CC"/>
                </a:solidFill>
                <a:latin typeface="Times New Roman" pitchFamily="18" charset="0"/>
              </a:rPr>
              <a:t>другу. И в этом заложен большой </a:t>
            </a:r>
            <a:r>
              <a:rPr lang="ru-RU" sz="2400" b="1" i="1" dirty="0" smtClean="0">
                <a:solidFill>
                  <a:srgbClr val="0033CC"/>
                </a:solidFill>
                <a:latin typeface="Times New Roman" pitchFamily="18" charset="0"/>
              </a:rPr>
              <a:t>смысл. Мы </a:t>
            </a:r>
            <a:r>
              <a:rPr lang="ru-RU" sz="2400" b="1" i="1" dirty="0" smtClean="0">
                <a:solidFill>
                  <a:srgbClr val="0033CC"/>
                </a:solidFill>
                <a:latin typeface="Times New Roman" pitchFamily="18" charset="0"/>
              </a:rPr>
              <a:t>желаем </a:t>
            </a:r>
            <a:r>
              <a:rPr lang="ru-RU" sz="2400" b="1" i="1" dirty="0" smtClean="0">
                <a:solidFill>
                  <a:srgbClr val="0033CC"/>
                </a:solidFill>
                <a:latin typeface="Times New Roman" pitchFamily="18" charset="0"/>
              </a:rPr>
              <a:t>человеку здравствовать</a:t>
            </a:r>
            <a:r>
              <a:rPr lang="ru-RU" sz="2400" b="1" i="1" dirty="0" smtClean="0">
                <a:solidFill>
                  <a:srgbClr val="0033CC"/>
                </a:solidFill>
                <a:latin typeface="Times New Roman" pitchFamily="18" charset="0"/>
              </a:rPr>
              <a:t>. Жить здраво,</a:t>
            </a:r>
          </a:p>
          <a:p>
            <a:pPr algn="ctr">
              <a:buFont typeface="Georgia" pitchFamily="18" charset="0"/>
              <a:buNone/>
            </a:pPr>
            <a:r>
              <a:rPr lang="ru-RU" sz="2400" b="1" i="1" dirty="0" smtClean="0">
                <a:solidFill>
                  <a:srgbClr val="0033CC"/>
                </a:solidFill>
                <a:latin typeface="Times New Roman" pitchFamily="18" charset="0"/>
              </a:rPr>
              <a:t>т.е. полезно и для себя, и для окружающих.</a:t>
            </a:r>
            <a:r>
              <a:rPr lang="ru-RU" sz="2400" b="1" dirty="0" smtClean="0">
                <a:solidFill>
                  <a:srgbClr val="0033CC"/>
                </a:solidFill>
                <a:latin typeface="Times New Roman" pitchFamily="18" charset="0"/>
              </a:rPr>
              <a:t> </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9" y="836711"/>
            <a:ext cx="3664950" cy="535365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28" y="3933056"/>
            <a:ext cx="2471759" cy="266429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618" y="3663026"/>
            <a:ext cx="4259965" cy="319497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785096"/>
            <a:ext cx="2384918" cy="3128217"/>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594" y="560082"/>
            <a:ext cx="2520280" cy="3372974"/>
          </a:xfrm>
          <a:prstGeom prst="rect">
            <a:avLst/>
          </a:prstGeom>
        </p:spPr>
      </p:pic>
      <p:sp>
        <p:nvSpPr>
          <p:cNvPr id="7" name="TextBox 6"/>
          <p:cNvSpPr txBox="1"/>
          <p:nvPr/>
        </p:nvSpPr>
        <p:spPr>
          <a:xfrm>
            <a:off x="1115616" y="-16971"/>
            <a:ext cx="7704856" cy="830997"/>
          </a:xfrm>
          <a:prstGeom prst="rect">
            <a:avLst/>
          </a:prstGeom>
          <a:solidFill>
            <a:schemeClr val="bg2"/>
          </a:solidFill>
        </p:spPr>
        <p:txBody>
          <a:bodyPr wrap="square" rtlCol="0">
            <a:spAutoFit/>
          </a:bodyPr>
          <a:lstStyle/>
          <a:p>
            <a:pPr algn="ctr"/>
            <a:r>
              <a:rPr lang="ru-RU" sz="2400" dirty="0" smtClean="0">
                <a:latin typeface="Times New Roman" pitchFamily="18" charset="0"/>
                <a:cs typeface="Times New Roman" pitchFamily="18" charset="0"/>
              </a:rPr>
              <a:t>Нарисуйте рисунок на тему: « Я выбираю спорт как альтернативу пагубным привычкам»</a:t>
            </a:r>
            <a:endParaRPr lang="ru-RU" sz="2400" dirty="0">
              <a:latin typeface="Times New Roman" pitchFamily="18" charset="0"/>
              <a:cs typeface="Times New Roman" pitchFamily="18" charset="0"/>
            </a:endParaRPr>
          </a:p>
        </p:txBody>
      </p:sp>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328" y="720585"/>
            <a:ext cx="2438898" cy="3162437"/>
          </a:xfrm>
          <a:prstGeom prst="rect">
            <a:avLst/>
          </a:prstGeom>
        </p:spPr>
      </p:pic>
    </p:spTree>
    <p:extLst>
      <p:ext uri="{BB962C8B-B14F-4D97-AF65-F5344CB8AC3E}">
        <p14:creationId xmlns:p14="http://schemas.microsoft.com/office/powerpoint/2010/main" val="11092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ru-RU" smtClean="0"/>
              <a:t> </a:t>
            </a:r>
          </a:p>
        </p:txBody>
      </p:sp>
      <p:sp>
        <p:nvSpPr>
          <p:cNvPr id="34819" name="Rectangle 3"/>
          <p:cNvSpPr>
            <a:spLocks noGrp="1"/>
          </p:cNvSpPr>
          <p:nvPr>
            <p:ph type="body" idx="1"/>
          </p:nvPr>
        </p:nvSpPr>
        <p:spPr>
          <a:xfrm>
            <a:off x="251520" y="620688"/>
            <a:ext cx="8640763" cy="4525963"/>
          </a:xfrm>
        </p:spPr>
        <p:txBody>
          <a:bodyPr/>
          <a:lstStyle/>
          <a:p>
            <a:pPr algn="just">
              <a:lnSpc>
                <a:spcPct val="80000"/>
              </a:lnSpc>
              <a:buFont typeface="Georgia" pitchFamily="18" charset="0"/>
              <a:buNone/>
            </a:pPr>
            <a:r>
              <a:rPr lang="ru-RU" b="1" i="1" dirty="0" smtClean="0">
                <a:solidFill>
                  <a:srgbClr val="0033CC"/>
                </a:solidFill>
                <a:latin typeface="Times New Roman" pitchFamily="18" charset="0"/>
              </a:rPr>
              <a:t>      </a:t>
            </a:r>
            <a:r>
              <a:rPr lang="ru-RU" sz="2400" b="1" i="1" dirty="0" smtClean="0">
                <a:solidFill>
                  <a:srgbClr val="0033CC"/>
                </a:solidFill>
                <a:latin typeface="Times New Roman" pitchFamily="18" charset="0"/>
              </a:rPr>
              <a:t>Согласно определению Всемирной организации здравоохранения «Здоровье - это состояние полного физического, психологического и социального благополучия», а не просто отсутствие болезней или физических дефектов. К факторам риска, способствующим развитию болезней, относятся различные воздействия агрессивной среды. Особое место среди них занимают так называемые «дурные привычки» и склонности - курение, алкоголь и наркотики, три ступени, которые ведут вниз по нашей лестнице жизни.</a:t>
            </a:r>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30216"/>
            <a:ext cx="8677135" cy="260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ar1231079799872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500063"/>
            <a:ext cx="364331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14313" y="500063"/>
            <a:ext cx="4572000" cy="2282825"/>
          </a:xfrm>
          <a:prstGeom prst="rect">
            <a:avLst/>
          </a:prstGeom>
        </p:spPr>
        <p:txBody>
          <a:bodyPr>
            <a:spAutoFit/>
          </a:bodyPr>
          <a:lstStyle/>
          <a:p>
            <a:pPr algn="ctr"/>
            <a:r>
              <a:rPr lang="ru-RU" sz="2400" b="1" i="1">
                <a:solidFill>
                  <a:srgbClr val="0033CC"/>
                </a:solidFill>
                <a:latin typeface="Times New Roman" pitchFamily="18" charset="0"/>
                <a:cs typeface="Times New Roman" pitchFamily="18" charset="0"/>
              </a:rPr>
              <a:t>Здоровье - это первая и важнейшая потребность человека, определяющая способность его к труду и обеспечивающая гармоническое развитие личности.</a:t>
            </a:r>
          </a:p>
        </p:txBody>
      </p:sp>
      <p:sp>
        <p:nvSpPr>
          <p:cNvPr id="4" name="Прямоугольник 3"/>
          <p:cNvSpPr/>
          <p:nvPr/>
        </p:nvSpPr>
        <p:spPr>
          <a:xfrm>
            <a:off x="2786063" y="2786063"/>
            <a:ext cx="6357937" cy="4108450"/>
          </a:xfrm>
          <a:prstGeom prst="rect">
            <a:avLst/>
          </a:prstGeom>
        </p:spPr>
        <p:txBody>
          <a:bodyPr>
            <a:spAutoFit/>
          </a:bodyPr>
          <a:lstStyle/>
          <a:p>
            <a:pPr algn="ctr"/>
            <a:r>
              <a:rPr lang="ru-RU" sz="2400" b="1">
                <a:solidFill>
                  <a:srgbClr val="0033CC"/>
                </a:solidFill>
                <a:latin typeface="Times New Roman" pitchFamily="18" charset="0"/>
                <a:cs typeface="Times New Roman" pitchFamily="18" charset="0"/>
              </a:rPr>
              <a:t>Движение (бег, ходьба, перенос тяжестей) должно занимать не менее 2 часов в день. Физическая активность усиливает кровоток, открывает сосуды разных органов и систем; у всех сосудов - от крупных до мельчайших- очищаются стенки и просветы, выделяются биологически активные вещества, улучшающие состояние крови. Равномерно работающие мышцы производят вещества которые питают клетки сердца и мозга. </a:t>
            </a:r>
            <a:endParaRPr lang="ru-RU" b="1">
              <a:solidFill>
                <a:srgbClr val="0033CC"/>
              </a:solidFill>
              <a:latin typeface="Times New Roman" pitchFamily="18" charset="0"/>
              <a:cs typeface="Times New Roman" pitchFamily="18" charset="0"/>
            </a:endParaRPr>
          </a:p>
        </p:txBody>
      </p:sp>
      <p:pic>
        <p:nvPicPr>
          <p:cNvPr id="6149" name="Рисунок 4" descr="sport.png"/>
          <p:cNvPicPr>
            <a:picLocks noChangeAspect="1"/>
          </p:cNvPicPr>
          <p:nvPr/>
        </p:nvPicPr>
        <p:blipFill>
          <a:blip r:embed="rId4">
            <a:extLst>
              <a:ext uri="{28A0092B-C50C-407E-A947-70E740481C1C}">
                <a14:useLocalDpi xmlns:a14="http://schemas.microsoft.com/office/drawing/2010/main" val="0"/>
              </a:ext>
            </a:extLst>
          </a:blip>
          <a:srcRect l="35001" t="35127" r="33501"/>
          <a:stretch>
            <a:fillRect/>
          </a:stretch>
        </p:blipFill>
        <p:spPr bwMode="auto">
          <a:xfrm>
            <a:off x="214313" y="2786063"/>
            <a:ext cx="264318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71500"/>
            <a:ext cx="9144000" cy="1187450"/>
          </a:xfrm>
          <a:prstGeom prst="rect">
            <a:avLst/>
          </a:prstGeom>
        </p:spPr>
        <p:txBody>
          <a:bodyPr>
            <a:spAutoFit/>
          </a:bodyPr>
          <a:lstStyle/>
          <a:p>
            <a:pPr algn="ctr"/>
            <a:r>
              <a:rPr lang="ru-RU" sz="2400" b="1" i="1">
                <a:solidFill>
                  <a:srgbClr val="0033CC"/>
                </a:solidFill>
                <a:latin typeface="Times New Roman" pitchFamily="18" charset="0"/>
                <a:cs typeface="Times New Roman" pitchFamily="18" charset="0"/>
              </a:rPr>
              <a:t>Физическая культура, являясь одной из граней общей культуры, во многом определяет поведение человека на производстве, в учебе, в быту, в общении. </a:t>
            </a:r>
          </a:p>
        </p:txBody>
      </p:sp>
      <p:pic>
        <p:nvPicPr>
          <p:cNvPr id="7171" name="Рисунок 2" descr="600px-Конкурсы_Шаповаловой.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71688"/>
            <a:ext cx="4643438"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Рисунок 3" descr="x_78e276c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2000250"/>
            <a:ext cx="4318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500042"/>
            <a:ext cx="9144000" cy="1938992"/>
          </a:xfrm>
          <a:prstGeom prst="rect">
            <a:avLst/>
          </a:prstGeom>
          <a:noFill/>
        </p:spPr>
        <p:txBody>
          <a:bodyPr>
            <a:spAutoFit/>
          </a:bodyPr>
          <a:lstStyle/>
          <a:p>
            <a:pPr algn="ctr" fontAlgn="auto">
              <a:spcBef>
                <a:spcPts val="0"/>
              </a:spcBef>
              <a:spcAft>
                <a:spcPts val="0"/>
              </a:spcAft>
              <a:defRPr/>
            </a:pPr>
            <a:r>
              <a:rPr lang="ru-R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Проблемы человечества </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XXI</a:t>
            </a:r>
            <a:endParaRPr lang="ru-R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endParaRPr>
          </a:p>
        </p:txBody>
      </p:sp>
      <p:pic>
        <p:nvPicPr>
          <p:cNvPr id="9219" name="Рисунок 3" descr="N9hjs1ZiUa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643188"/>
            <a:ext cx="340201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43375" y="3429000"/>
            <a:ext cx="4286250" cy="2101850"/>
          </a:xfrm>
          <a:prstGeom prst="rect">
            <a:avLst/>
          </a:prstGeom>
          <a:noFill/>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buFont typeface="Arial" charset="0"/>
              <a:buChar char="•"/>
            </a:pPr>
            <a:r>
              <a:rPr lang="ru-RU" sz="4400" b="1" i="1">
                <a:solidFill>
                  <a:srgbClr val="FF0000"/>
                </a:solidFill>
                <a:latin typeface="Times New Roman" pitchFamily="18" charset="0"/>
                <a:cs typeface="Times New Roman" pitchFamily="18" charset="0"/>
              </a:rPr>
              <a:t>Наркомания!</a:t>
            </a:r>
          </a:p>
          <a:p>
            <a:pPr>
              <a:buFont typeface="Arial" charset="0"/>
              <a:buChar char="•"/>
            </a:pPr>
            <a:r>
              <a:rPr lang="ru-RU" sz="4400" b="1" i="1">
                <a:solidFill>
                  <a:srgbClr val="FF0000"/>
                </a:solidFill>
                <a:latin typeface="Times New Roman" pitchFamily="18" charset="0"/>
                <a:cs typeface="Times New Roman" pitchFamily="18" charset="0"/>
              </a:rPr>
              <a:t>Алкоголизм!</a:t>
            </a:r>
          </a:p>
          <a:p>
            <a:pPr>
              <a:buFont typeface="Arial" charset="0"/>
              <a:buChar char="•"/>
            </a:pPr>
            <a:r>
              <a:rPr lang="ru-RU" sz="4400" b="1" i="1">
                <a:solidFill>
                  <a:srgbClr val="FF0000"/>
                </a:solidFill>
                <a:latin typeface="Times New Roman" pitchFamily="18" charset="0"/>
                <a:cs typeface="Times New Roman" pitchFamily="18" charset="0"/>
              </a:rPr>
              <a:t>Табакокурение!</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0" y="333375"/>
            <a:ext cx="9144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400" b="1" i="1">
                <a:solidFill>
                  <a:srgbClr val="0033CC"/>
                </a:solidFill>
                <a:latin typeface="Times New Roman" pitchFamily="18" charset="0"/>
                <a:cs typeface="Times New Roman" pitchFamily="18" charset="0"/>
              </a:rPr>
              <a:t>Наркомания-болезнь века. Наркотик – сильнодействующее вещество, преимущественно растительного происхождения, вызывающее возбудительное состояние и парализующее центральную нервную систему. Любой человек, употребляющий наркотики, становится наркоманом. Подростки чаще и легче становятся наркоманами из-за неустойчивости обмена веществ и психики. Среди подростков наркоманами обычно становятся те, кто избегает любых физических или психологических нагрузок, нуждается в притоке лёгкой , развлекающей информации. Почти всегда они зависят от круга общения.</a:t>
            </a:r>
          </a:p>
          <a:p>
            <a:pPr algn="ctr"/>
            <a:endParaRPr lang="ru-RU" sz="2400" b="1" i="1">
              <a:solidFill>
                <a:srgbClr val="0033CC"/>
              </a:solidFill>
              <a:latin typeface="Times New Roman" pitchFamily="18" charset="0"/>
              <a:cs typeface="Times New Roman" pitchFamily="18" charset="0"/>
            </a:endParaRPr>
          </a:p>
        </p:txBody>
      </p:sp>
      <p:pic>
        <p:nvPicPr>
          <p:cNvPr id="10243" name="Рисунок 2" descr="7754-1u.jpg"/>
          <p:cNvPicPr>
            <a:picLocks noChangeAspect="1"/>
          </p:cNvPicPr>
          <p:nvPr/>
        </p:nvPicPr>
        <p:blipFill>
          <a:blip r:embed="rId4">
            <a:extLst>
              <a:ext uri="{28A0092B-C50C-407E-A947-70E740481C1C}">
                <a14:useLocalDpi xmlns:a14="http://schemas.microsoft.com/office/drawing/2010/main" val="0"/>
              </a:ext>
            </a:extLst>
          </a:blip>
          <a:srcRect b="5463"/>
          <a:stretch>
            <a:fillRect/>
          </a:stretch>
        </p:blipFill>
        <p:spPr bwMode="auto">
          <a:xfrm>
            <a:off x="2843213" y="4500563"/>
            <a:ext cx="32686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Рисунок 3" descr="carte_postale256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4340225"/>
            <a:ext cx="27146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Рисунок 5" descr="4_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556125"/>
            <a:ext cx="205263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3071813" y="571500"/>
            <a:ext cx="60721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400" b="1" i="1">
                <a:solidFill>
                  <a:srgbClr val="0033CC"/>
                </a:solidFill>
                <a:latin typeface="Times New Roman" pitchFamily="18" charset="0"/>
                <a:cs typeface="Times New Roman" pitchFamily="18" charset="0"/>
              </a:rPr>
              <a:t>Курение - не безобидное занятие, которое можно бросить без усилий. Это настоящая наркомания, а многие, к сожалению, не принимают этого факта всерьез. Содержащийся в табаке никотин относится к ядам, который поражает нервную систему, пищеварение, дыхательную и сердечнососудистую системы.</a:t>
            </a:r>
          </a:p>
        </p:txBody>
      </p:sp>
      <p:pic>
        <p:nvPicPr>
          <p:cNvPr id="11267" name="Рисунок 2" descr="1263048688_rrjossrrrye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428625"/>
            <a:ext cx="25717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Рисунок 3" descr="99538870_1321964422_podborka_6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3989388"/>
            <a:ext cx="485775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Прямоугольник 4"/>
          <p:cNvSpPr>
            <a:spLocks noChangeArrowheads="1"/>
          </p:cNvSpPr>
          <p:nvPr/>
        </p:nvSpPr>
        <p:spPr bwMode="auto">
          <a:xfrm>
            <a:off x="0" y="3811588"/>
            <a:ext cx="40719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400" b="1" i="1">
                <a:solidFill>
                  <a:srgbClr val="0033CC"/>
                </a:solidFill>
                <a:latin typeface="Times New Roman" pitchFamily="18" charset="0"/>
                <a:cs typeface="Times New Roman" pitchFamily="18" charset="0"/>
              </a:rPr>
              <a:t>В табачном дыме более 400 компонентов, 40 из них имеют канцерогенные свойства, способные вызвать раковые заболевания. Наиболее опасен радиоактивный полоний - 210.</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0" y="714375"/>
            <a:ext cx="9144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400" b="1" i="1">
                <a:solidFill>
                  <a:srgbClr val="0033CC"/>
                </a:solidFill>
                <a:latin typeface="Times New Roman" pitchFamily="18" charset="0"/>
                <a:cs typeface="Times New Roman" pitchFamily="18" charset="0"/>
              </a:rPr>
              <a:t>Ещё одна пагубная привычка - это употребление алкоголя. «Похититель разума» - так именуют алкоголь с давних времён.</a:t>
            </a:r>
            <a:r>
              <a:rPr lang="ru-RU" sz="2400">
                <a:solidFill>
                  <a:srgbClr val="0033CC"/>
                </a:solidFill>
                <a:latin typeface="Georgia" pitchFamily="18" charset="0"/>
              </a:rPr>
              <a:t>  </a:t>
            </a:r>
            <a:r>
              <a:rPr lang="ru-RU" sz="2400" b="1" i="1">
                <a:solidFill>
                  <a:srgbClr val="0033CC"/>
                </a:solidFill>
                <a:latin typeface="Times New Roman" pitchFamily="18" charset="0"/>
                <a:cs typeface="Times New Roman" pitchFamily="18" charset="0"/>
              </a:rPr>
              <a:t>Алкоголь - яд, который разрушает клетки. В первую очередь он губит клетки головного мозга и печени, поэтому у хронических алкоголиков разрушенная нервная система: они раздражительны, страдают потерей памяти.</a:t>
            </a:r>
            <a:r>
              <a:rPr lang="ru-RU" sz="2400">
                <a:solidFill>
                  <a:srgbClr val="0033CC"/>
                </a:solidFill>
                <a:latin typeface="Georgia" pitchFamily="18" charset="0"/>
              </a:rPr>
              <a:t> </a:t>
            </a:r>
            <a:r>
              <a:rPr lang="ru-RU" sz="2400" b="1" i="1">
                <a:solidFill>
                  <a:srgbClr val="0033CC"/>
                </a:solidFill>
                <a:latin typeface="Times New Roman" pitchFamily="18" charset="0"/>
                <a:cs typeface="Times New Roman" pitchFamily="18" charset="0"/>
              </a:rPr>
              <a:t>Алкоголь всё чаще становится страшным социальным злом: он разрушает семьи, оставляет детей сиротами или беспризорниками.</a:t>
            </a:r>
          </a:p>
          <a:p>
            <a:pPr algn="ctr"/>
            <a:r>
              <a:rPr lang="ru-RU" sz="2400" b="1" i="1">
                <a:solidFill>
                  <a:srgbClr val="0033CC"/>
                </a:solidFill>
                <a:latin typeface="Times New Roman" pitchFamily="18" charset="0"/>
                <a:cs typeface="Times New Roman" pitchFamily="18" charset="0"/>
              </a:rPr>
              <a:t>  </a:t>
            </a:r>
          </a:p>
        </p:txBody>
      </p:sp>
      <p:pic>
        <p:nvPicPr>
          <p:cNvPr id="12291" name="Picture 2" descr="http://img.rufox.ru/files/big2/5512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857625"/>
            <a:ext cx="40195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Рисунок 9" descr="2JiYjhiY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000500"/>
            <a:ext cx="4119562"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6">
      <a:dk1>
        <a:sysClr val="windowText" lastClr="000000"/>
      </a:dk1>
      <a:lt1>
        <a:sysClr val="window" lastClr="FFFFFF"/>
      </a:lt1>
      <a:dk2>
        <a:srgbClr val="6ADAFA"/>
      </a:dk2>
      <a:lt2>
        <a:srgbClr val="DBF5F9"/>
      </a:lt2>
      <a:accent1>
        <a:srgbClr val="0F6FC6"/>
      </a:accent1>
      <a:accent2>
        <a:srgbClr val="009DD9"/>
      </a:accent2>
      <a:accent3>
        <a:srgbClr val="0BD0D9"/>
      </a:accent3>
      <a:accent4>
        <a:srgbClr val="10CF9B"/>
      </a:accent4>
      <a:accent5>
        <a:srgbClr val="7CCA62"/>
      </a:accent5>
      <a:accent6>
        <a:srgbClr val="A5C249"/>
      </a:accent6>
      <a:hlink>
        <a:srgbClr val="5DF0F6"/>
      </a:hlink>
      <a:folHlink>
        <a:srgbClr val="85DFD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Другая 27">
    <a:dk1>
      <a:sysClr val="windowText" lastClr="000000"/>
    </a:dk1>
    <a:lt1>
      <a:sysClr val="window" lastClr="FFFFFF"/>
    </a:lt1>
    <a:dk2>
      <a:srgbClr val="FEE29C"/>
    </a:dk2>
    <a:lt2>
      <a:srgbClr val="E7DEC9"/>
    </a:lt2>
    <a:accent1>
      <a:srgbClr val="3891A7"/>
    </a:accent1>
    <a:accent2>
      <a:srgbClr val="FEB80A"/>
    </a:accent2>
    <a:accent3>
      <a:srgbClr val="C32D2E"/>
    </a:accent3>
    <a:accent4>
      <a:srgbClr val="84AA33"/>
    </a:accent4>
    <a:accent5>
      <a:srgbClr val="FFC000"/>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Urban</Template>
  <TotalTime>225</TotalTime>
  <Words>1113</Words>
  <Application>Microsoft Office PowerPoint</Application>
  <PresentationFormat>Экран (4:3)</PresentationFormat>
  <Paragraphs>60</Paragraphs>
  <Slides>20</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Georgia</vt:lpstr>
      <vt:lpstr>Arial</vt:lpstr>
      <vt:lpstr>Trebuchet MS</vt:lpstr>
      <vt:lpstr>Wingdings 2</vt:lpstr>
      <vt:lpstr>Calibri</vt:lpstr>
      <vt:lpstr>Times New Roman</vt:lpstr>
      <vt:lpstr>Городская</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Ксюша</dc:creator>
  <cp:lastModifiedBy>кисяндра</cp:lastModifiedBy>
  <cp:revision>18</cp:revision>
  <dcterms:created xsi:type="dcterms:W3CDTF">2001-12-31T19:02:46Z</dcterms:created>
  <dcterms:modified xsi:type="dcterms:W3CDTF">2020-05-13T13:11:34Z</dcterms:modified>
</cp:coreProperties>
</file>