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770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latin typeface="Candara" panose="020E0502030303020204" pitchFamily="34" charset="0"/>
              </a:rPr>
              <a:t>Комплекс </a:t>
            </a:r>
            <a:r>
              <a:rPr lang="ru-RU" sz="5300" dirty="0">
                <a:latin typeface="Candara" panose="020E0502030303020204" pitchFamily="34" charset="0"/>
              </a:rPr>
              <a:t>упражнений для развития мышц спины</a:t>
            </a:r>
            <a:r>
              <a:rPr lang="ru-RU" sz="5300" dirty="0" smtClean="0">
                <a:latin typeface="Candara" panose="020E0502030303020204" pitchFamily="34" charset="0"/>
              </a:rPr>
              <a:t>, живота</a:t>
            </a:r>
            <a:r>
              <a:rPr lang="ru-RU" sz="5300" dirty="0">
                <a:latin typeface="Candara" panose="020E0502030303020204" pitchFamily="34" charset="0"/>
              </a:rPr>
              <a:t>, рук</a:t>
            </a:r>
            <a:r>
              <a:rPr lang="ru-RU" sz="5300" dirty="0" smtClean="0">
                <a:latin typeface="Candara" panose="020E0502030303020204" pitchFamily="34" charset="0"/>
              </a:rPr>
              <a:t>.</a:t>
            </a:r>
            <a:br>
              <a:rPr lang="ru-RU" sz="5300" dirty="0" smtClean="0">
                <a:latin typeface="Candara" panose="020E0502030303020204" pitchFamily="34" charset="0"/>
              </a:rPr>
            </a:br>
            <a:r>
              <a:rPr lang="ru-RU" sz="5300" dirty="0" smtClean="0">
                <a:latin typeface="Candara" panose="020E0502030303020204" pitchFamily="34" charset="0"/>
              </a:rPr>
              <a:t>Бег.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909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764704"/>
            <a:ext cx="729681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052736"/>
            <a:ext cx="8231846" cy="463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5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5567384" cy="602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836712"/>
            <a:ext cx="750083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301608" cy="554461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Candara" panose="020E0502030303020204" pitchFamily="34" charset="0"/>
              </a:rPr>
              <a:t>       </a:t>
            </a:r>
            <a:r>
              <a:rPr lang="ru-RU" sz="3400" dirty="0" smtClean="0">
                <a:latin typeface="Candara" panose="020E0502030303020204" pitchFamily="34" charset="0"/>
              </a:rPr>
              <a:t>Мышцы </a:t>
            </a:r>
            <a:r>
              <a:rPr lang="ru-RU" sz="3400" dirty="0">
                <a:latin typeface="Candara" panose="020E0502030303020204" pitchFamily="34" charset="0"/>
              </a:rPr>
              <a:t>рук и плечевого пояса выполняют основную роль в формировании красивого телосложения, очень активно участвуют во всех видах человеческой деятельности, имеют первостепенное значение для занятий многими видами спорта. Рука состоит всего из трех основных звеньев — плеча, предплечья и кисти, обладающих возможностью относительного перемещения за счет локтевого и лучезапястного суставов, но может совершать самые сложные движения благодаря участию множества мышц. </a:t>
            </a:r>
            <a:endParaRPr lang="ru-RU" sz="3400" dirty="0" smtClean="0">
              <a:latin typeface="Candara" panose="020E0502030303020204" pitchFamily="34" charset="0"/>
            </a:endParaRPr>
          </a:p>
          <a:p>
            <a:pPr algn="just"/>
            <a:r>
              <a:rPr lang="ru-RU" sz="3400" dirty="0" smtClean="0">
                <a:latin typeface="Candara" panose="020E0502030303020204" pitchFamily="34" charset="0"/>
              </a:rPr>
              <a:t>       Наиболее </a:t>
            </a:r>
            <a:r>
              <a:rPr lang="ru-RU" sz="3400" dirty="0">
                <a:latin typeface="Candara" panose="020E0502030303020204" pitchFamily="34" charset="0"/>
              </a:rPr>
              <a:t>простое движение — сгибание руки в локтевом суставе выполняется мышцами-сгибателями предплечья и двуглавой мышцей плеча — бицепсом. Разгибается рука за счет сокращении трехглавой мышцы — трицепса. Поэтому все упражнения для развития этих мышц построены по одной схеме — сгибание и разгибание руки в локтевом суставе.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4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92696"/>
            <a:ext cx="739282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692696"/>
            <a:ext cx="763838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73616" cy="640871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500" dirty="0" smtClean="0">
                <a:latin typeface="Candara" panose="020E0502030303020204" pitchFamily="34" charset="0"/>
              </a:rPr>
              <a:t>1</a:t>
            </a:r>
            <a:r>
              <a:rPr lang="ru-RU" sz="3500" dirty="0">
                <a:latin typeface="Candara" panose="020E0502030303020204" pitchFamily="34" charset="0"/>
              </a:rPr>
              <a:t>. Исходное положение – стоя</a:t>
            </a:r>
            <a:r>
              <a:rPr lang="ru-RU" sz="3500" dirty="0" smtClean="0">
                <a:latin typeface="Candara" panose="020E0502030303020204" pitchFamily="34" charset="0"/>
              </a:rPr>
              <a:t>, ноги чуть </a:t>
            </a:r>
            <a:r>
              <a:rPr lang="ru-RU" sz="3500" dirty="0">
                <a:latin typeface="Candara" panose="020E0502030303020204" pitchFamily="34" charset="0"/>
              </a:rPr>
              <a:t>шире плеч. Поднимите грудную клетку</a:t>
            </a:r>
            <a:r>
              <a:rPr lang="ru-RU" sz="3500" dirty="0" smtClean="0">
                <a:latin typeface="Candara" panose="020E0502030303020204" pitchFamily="34" charset="0"/>
              </a:rPr>
              <a:t>, сводя </a:t>
            </a:r>
            <a:r>
              <a:rPr lang="ru-RU" sz="3500" dirty="0">
                <a:latin typeface="Candara" panose="020E0502030303020204" pitchFamily="34" charset="0"/>
              </a:rPr>
              <a:t>и опуская лопатки</a:t>
            </a:r>
            <a:r>
              <a:rPr lang="ru-RU" sz="3500" dirty="0" smtClean="0">
                <a:latin typeface="Candara" panose="020E0502030303020204" pitchFamily="34" charset="0"/>
              </a:rPr>
              <a:t>, и </a:t>
            </a:r>
            <a:r>
              <a:rPr lang="ru-RU" sz="3500" dirty="0">
                <a:latin typeface="Candara" panose="020E0502030303020204" pitchFamily="34" charset="0"/>
              </a:rPr>
              <a:t>сплетите пальцы в замок за спиной. На вдохе слегка нагните спину в </a:t>
            </a:r>
            <a:r>
              <a:rPr lang="ru-RU" sz="3500" dirty="0" err="1">
                <a:latin typeface="Candara" panose="020E0502030303020204" pitchFamily="34" charset="0"/>
              </a:rPr>
              <a:t>перед.На</a:t>
            </a:r>
            <a:r>
              <a:rPr lang="ru-RU" sz="3500" dirty="0">
                <a:latin typeface="Candara" panose="020E0502030303020204" pitchFamily="34" charset="0"/>
              </a:rPr>
              <a:t> выдохе опуститесь максимально вниз. Задержитесь в этом положении на 10 секунд</a:t>
            </a:r>
            <a:r>
              <a:rPr lang="ru-RU" sz="3500" dirty="0" smtClean="0">
                <a:latin typeface="Candara" panose="020E0502030303020204" pitchFamily="34" charset="0"/>
              </a:rPr>
              <a:t>, а </a:t>
            </a:r>
            <a:r>
              <a:rPr lang="ru-RU" sz="3500" dirty="0">
                <a:latin typeface="Candara" panose="020E0502030303020204" pitchFamily="34" charset="0"/>
              </a:rPr>
              <a:t>затем опустите руки к пояснице</a:t>
            </a:r>
            <a:r>
              <a:rPr lang="ru-RU" sz="3500" dirty="0" smtClean="0">
                <a:latin typeface="Candara" panose="020E0502030303020204" pitchFamily="34" charset="0"/>
              </a:rPr>
              <a:t>, согните колени и </a:t>
            </a:r>
            <a:r>
              <a:rPr lang="ru-RU" sz="3500" dirty="0">
                <a:latin typeface="Candara" panose="020E0502030303020204" pitchFamily="34" charset="0"/>
              </a:rPr>
              <a:t>округлите спину.</a:t>
            </a:r>
          </a:p>
          <a:p>
            <a:pPr algn="just"/>
            <a:r>
              <a:rPr lang="ru-RU" sz="3500" dirty="0">
                <a:latin typeface="Candara" panose="020E0502030303020204" pitchFamily="34" charset="0"/>
              </a:rPr>
              <a:t>2. Сидя прямо</a:t>
            </a:r>
            <a:r>
              <a:rPr lang="ru-RU" sz="3500" dirty="0" smtClean="0">
                <a:latin typeface="Candara" panose="020E0502030303020204" pitchFamily="34" charset="0"/>
              </a:rPr>
              <a:t>, поднимите </a:t>
            </a:r>
            <a:r>
              <a:rPr lang="ru-RU" sz="3500" dirty="0">
                <a:latin typeface="Candara" panose="020E0502030303020204" pitchFamily="34" charset="0"/>
              </a:rPr>
              <a:t>согнутые в локтях руки так</a:t>
            </a:r>
            <a:r>
              <a:rPr lang="ru-RU" sz="3500" dirty="0" smtClean="0">
                <a:latin typeface="Candara" panose="020E0502030303020204" pitchFamily="34" charset="0"/>
              </a:rPr>
              <a:t>, чтобы </a:t>
            </a:r>
            <a:r>
              <a:rPr lang="ru-RU" sz="3500" dirty="0">
                <a:latin typeface="Candara" panose="020E0502030303020204" pitchFamily="34" charset="0"/>
              </a:rPr>
              <a:t>кисти оказались на одном уровне с плечами</a:t>
            </a:r>
            <a:r>
              <a:rPr lang="ru-RU" sz="3500" dirty="0" smtClean="0">
                <a:latin typeface="Candara" panose="020E0502030303020204" pitchFamily="34" charset="0"/>
              </a:rPr>
              <a:t>. Не прогибаясь </a:t>
            </a:r>
            <a:r>
              <a:rPr lang="ru-RU" sz="3500" dirty="0">
                <a:latin typeface="Candara" panose="020E0502030303020204" pitchFamily="34" charset="0"/>
              </a:rPr>
              <a:t>в пояснице, отведите руки назад</a:t>
            </a:r>
            <a:r>
              <a:rPr lang="ru-RU" sz="3500" dirty="0" smtClean="0">
                <a:latin typeface="Candara" panose="020E0502030303020204" pitchFamily="34" charset="0"/>
              </a:rPr>
              <a:t>, пытаясь </a:t>
            </a:r>
            <a:r>
              <a:rPr lang="ru-RU" sz="3500" dirty="0">
                <a:latin typeface="Candara" panose="020E0502030303020204" pitchFamily="34" charset="0"/>
              </a:rPr>
              <a:t>максимально раскрыть грудную клетку.</a:t>
            </a:r>
          </a:p>
          <a:p>
            <a:pPr algn="just"/>
            <a:r>
              <a:rPr lang="ru-RU" sz="3500" dirty="0">
                <a:latin typeface="Candara" panose="020E0502030303020204" pitchFamily="34" charset="0"/>
              </a:rPr>
              <a:t>3. Сидя прямо, возьмитесь за локоть и, не поднимая плеча растягиваемой руки</a:t>
            </a:r>
            <a:r>
              <a:rPr lang="ru-RU" sz="3500" dirty="0" smtClean="0">
                <a:latin typeface="Candara" panose="020E0502030303020204" pitchFamily="34" charset="0"/>
              </a:rPr>
              <a:t>, потяните </a:t>
            </a:r>
            <a:r>
              <a:rPr lang="ru-RU" sz="3500" dirty="0">
                <a:latin typeface="Candara" panose="020E0502030303020204" pitchFamily="34" charset="0"/>
              </a:rPr>
              <a:t>его в противоположную сторону</a:t>
            </a:r>
            <a:r>
              <a:rPr lang="ru-RU" sz="3500" dirty="0" smtClean="0">
                <a:latin typeface="Candara" panose="020E0502030303020204" pitchFamily="34" charset="0"/>
              </a:rPr>
              <a:t>. Следите </a:t>
            </a:r>
            <a:r>
              <a:rPr lang="ru-RU" sz="3500" dirty="0">
                <a:latin typeface="Candara" panose="020E0502030303020204" pitchFamily="34" charset="0"/>
              </a:rPr>
              <a:t>за тем, чтобы корпус оставался не подвижным.</a:t>
            </a:r>
          </a:p>
          <a:p>
            <a:pPr algn="just"/>
            <a:r>
              <a:rPr lang="ru-RU" sz="3500" dirty="0">
                <a:latin typeface="Candara" panose="020E0502030303020204" pitchFamily="34" charset="0"/>
              </a:rPr>
              <a:t>4. Отжимания.</a:t>
            </a:r>
          </a:p>
          <a:p>
            <a:pPr algn="just"/>
            <a:r>
              <a:rPr lang="ru-RU" sz="3500" dirty="0">
                <a:latin typeface="Candara" panose="020E0502030303020204" pitchFamily="34" charset="0"/>
              </a:rPr>
              <a:t>Исходное </a:t>
            </a:r>
            <a:r>
              <a:rPr lang="ru-RU" sz="3500" dirty="0" smtClean="0">
                <a:latin typeface="Candara" panose="020E0502030303020204" pitchFamily="34" charset="0"/>
              </a:rPr>
              <a:t>положение: упритесь в пол ладонями и </a:t>
            </a:r>
            <a:r>
              <a:rPr lang="ru-RU" sz="3500" dirty="0">
                <a:latin typeface="Candara" panose="020E0502030303020204" pitchFamily="34" charset="0"/>
              </a:rPr>
              <a:t>носками ног</a:t>
            </a:r>
            <a:r>
              <a:rPr lang="ru-RU" sz="3500" dirty="0" smtClean="0">
                <a:latin typeface="Candara" panose="020E0502030303020204" pitchFamily="34" charset="0"/>
              </a:rPr>
              <a:t>, пальцы </a:t>
            </a:r>
            <a:r>
              <a:rPr lang="ru-RU" sz="3500" dirty="0">
                <a:latin typeface="Candara" panose="020E0502030303020204" pitchFamily="34" charset="0"/>
              </a:rPr>
              <a:t>рук смотрят вперед</a:t>
            </a:r>
            <a:r>
              <a:rPr lang="ru-RU" sz="3500" dirty="0" smtClean="0">
                <a:latin typeface="Candara" panose="020E0502030303020204" pitchFamily="34" charset="0"/>
              </a:rPr>
              <a:t>, руки и </a:t>
            </a:r>
            <a:r>
              <a:rPr lang="ru-RU" sz="3500" dirty="0">
                <a:latin typeface="Candara" panose="020E0502030303020204" pitchFamily="34" charset="0"/>
              </a:rPr>
              <a:t>ноги прямые, лопатки соединены, мышцы пресса напряжены. Не расслабляя мышцы пресса, отожмитесь</a:t>
            </a:r>
            <a:r>
              <a:rPr lang="ru-RU" sz="3500" dirty="0" smtClean="0">
                <a:latin typeface="Candara" panose="020E0502030303020204" pitchFamily="34" charset="0"/>
              </a:rPr>
              <a:t>. При этом </a:t>
            </a:r>
            <a:r>
              <a:rPr lang="ru-RU" sz="3500" dirty="0">
                <a:latin typeface="Candara" panose="020E0502030303020204" pitchFamily="34" charset="0"/>
              </a:rPr>
              <a:t>тело должно образовывать прямую линию от макушки до пяток. Смотрите точно вперед, но голов упри этом не опускайте</a:t>
            </a:r>
            <a:r>
              <a:rPr lang="ru-RU" sz="3500" dirty="0" smtClean="0">
                <a:latin typeface="Candara" panose="020E0502030303020204" pitchFamily="34" charset="0"/>
              </a:rPr>
              <a:t>. Опуститесь </a:t>
            </a:r>
            <a:r>
              <a:rPr lang="ru-RU" sz="3500" dirty="0">
                <a:latin typeface="Candara" panose="020E0502030303020204" pitchFamily="34" charset="0"/>
              </a:rPr>
              <a:t>так, чтобы грудная клетка </a:t>
            </a:r>
            <a:r>
              <a:rPr lang="ru-RU" sz="3500" dirty="0" smtClean="0">
                <a:latin typeface="Candara" panose="020E0502030303020204" pitchFamily="34" charset="0"/>
              </a:rPr>
              <a:t>была в </a:t>
            </a:r>
            <a:r>
              <a:rPr lang="ru-RU" sz="3500" dirty="0">
                <a:latin typeface="Candara" panose="020E0502030303020204" pitchFamily="34" charset="0"/>
              </a:rPr>
              <a:t>5см от пола</a:t>
            </a:r>
            <a:r>
              <a:rPr lang="ru-RU" sz="3500" dirty="0" smtClean="0">
                <a:latin typeface="Candara" panose="020E0502030303020204" pitchFamily="34" charset="0"/>
              </a:rPr>
              <a:t>. Выталкивайте </a:t>
            </a:r>
            <a:r>
              <a:rPr lang="ru-RU" sz="3500" dirty="0">
                <a:latin typeface="Candara" panose="020E0502030303020204" pitchFamily="34" charset="0"/>
              </a:rPr>
              <a:t>тело на выдохе</a:t>
            </a:r>
            <a:r>
              <a:rPr lang="ru-RU" sz="3500" dirty="0" smtClean="0">
                <a:latin typeface="Candara" panose="020E0502030303020204" pitchFamily="34" charset="0"/>
              </a:rPr>
              <a:t>, с </a:t>
            </a:r>
            <a:r>
              <a:rPr lang="ru-RU" sz="3500" dirty="0">
                <a:latin typeface="Candara" panose="020E0502030303020204" pitchFamily="34" charset="0"/>
              </a:rPr>
              <a:t>помощью мышц пресса и ног удерживая тело прямо. Не напрягайте спину и держите лопатки вместе</a:t>
            </a:r>
            <a:r>
              <a:rPr lang="ru-RU" sz="3500" dirty="0" smtClean="0">
                <a:latin typeface="Candara" panose="020E0502030303020204" pitchFamily="34" charset="0"/>
              </a:rPr>
              <a:t>. Локти </a:t>
            </a:r>
            <a:r>
              <a:rPr lang="ru-RU" sz="3500" dirty="0">
                <a:latin typeface="Candara" panose="020E0502030303020204" pitchFamily="34" charset="0"/>
              </a:rPr>
              <a:t>должны быть на уровне плеч – не отводите их назад</a:t>
            </a:r>
            <a:r>
              <a:rPr lang="ru-RU" sz="3500" dirty="0" smtClean="0">
                <a:latin typeface="Candara" panose="020E0502030303020204" pitchFamily="34" charset="0"/>
              </a:rPr>
              <a:t>. Начните </a:t>
            </a:r>
            <a:r>
              <a:rPr lang="ru-RU" sz="3500" dirty="0">
                <a:latin typeface="Candara" panose="020E0502030303020204" pitchFamily="34" charset="0"/>
              </a:rPr>
              <a:t>с одного подхода из 10 повторов. Выполните столько отжиманий</a:t>
            </a:r>
            <a:r>
              <a:rPr lang="ru-RU" sz="3500" dirty="0" smtClean="0">
                <a:latin typeface="Candara" panose="020E0502030303020204" pitchFamily="34" charset="0"/>
              </a:rPr>
              <a:t>, сколько </a:t>
            </a:r>
            <a:r>
              <a:rPr lang="ru-RU" sz="3500" dirty="0">
                <a:latin typeface="Candara" panose="020E0502030303020204" pitchFamily="34" charset="0"/>
              </a:rPr>
              <a:t>сможете сделать правильно. А остальные (10)делайте</a:t>
            </a:r>
            <a:r>
              <a:rPr lang="ru-RU" sz="3500" dirty="0" smtClean="0">
                <a:latin typeface="Candara" panose="020E0502030303020204" pitchFamily="34" charset="0"/>
              </a:rPr>
              <a:t>, опираясь </a:t>
            </a:r>
            <a:r>
              <a:rPr lang="ru-RU" sz="3500" dirty="0">
                <a:latin typeface="Candara" panose="020E0502030303020204" pitchFamily="34" charset="0"/>
              </a:rPr>
              <a:t>на согнутые колени при скрещенных лодыжках.</a:t>
            </a:r>
          </a:p>
          <a:p>
            <a:pPr algn="just"/>
            <a:r>
              <a:rPr lang="ru-RU" sz="3500" dirty="0">
                <a:latin typeface="Candara" panose="020E0502030303020204" pitchFamily="34" charset="0"/>
              </a:rPr>
              <a:t>5. Отжимание с упором на колено. Исходное положение – стоя на четвереньках, </a:t>
            </a:r>
            <a:r>
              <a:rPr lang="ru-RU" sz="3500" dirty="0" smtClean="0">
                <a:latin typeface="Candara" panose="020E0502030303020204" pitchFamily="34" charset="0"/>
              </a:rPr>
              <a:t>ладони на </a:t>
            </a:r>
            <a:r>
              <a:rPr lang="ru-RU" sz="3500" dirty="0">
                <a:latin typeface="Candara" panose="020E0502030303020204" pitchFamily="34" charset="0"/>
              </a:rPr>
              <a:t>ширине плеч</a:t>
            </a:r>
            <a:r>
              <a:rPr lang="ru-RU" sz="3500" dirty="0" smtClean="0">
                <a:latin typeface="Candara" panose="020E0502030303020204" pitchFamily="34" charset="0"/>
              </a:rPr>
              <a:t>. Передвигайте </a:t>
            </a:r>
            <a:r>
              <a:rPr lang="ru-RU" sz="3500" dirty="0">
                <a:latin typeface="Candara" panose="020E0502030303020204" pitchFamily="34" charset="0"/>
              </a:rPr>
              <a:t>руки вперед до тех пор, </a:t>
            </a:r>
            <a:r>
              <a:rPr lang="ru-RU" sz="3500" dirty="0" smtClean="0">
                <a:latin typeface="Candara" panose="020E0502030303020204" pitchFamily="34" charset="0"/>
              </a:rPr>
              <a:t>пока тело </a:t>
            </a:r>
            <a:r>
              <a:rPr lang="ru-RU" sz="3500" dirty="0">
                <a:latin typeface="Candara" panose="020E0502030303020204" pitchFamily="34" charset="0"/>
              </a:rPr>
              <a:t>не образует прямую линию от головы до колен. Выпрямите правую ногу, оторвав носок от пола</a:t>
            </a:r>
            <a:r>
              <a:rPr lang="ru-RU" sz="3500" dirty="0" smtClean="0">
                <a:latin typeface="Candara" panose="020E0502030303020204" pitchFamily="34" charset="0"/>
              </a:rPr>
              <a:t>. Опираясь </a:t>
            </a:r>
            <a:r>
              <a:rPr lang="ru-RU" sz="3500" dirty="0">
                <a:latin typeface="Candara" panose="020E0502030303020204" pitchFamily="34" charset="0"/>
              </a:rPr>
              <a:t>на правое колено, выполните отжимание</a:t>
            </a:r>
            <a:r>
              <a:rPr lang="ru-RU" sz="3500" dirty="0" smtClean="0">
                <a:latin typeface="Candara" panose="020E0502030303020204" pitchFamily="34" charset="0"/>
              </a:rPr>
              <a:t>. В </a:t>
            </a:r>
            <a:r>
              <a:rPr lang="ru-RU" sz="3500" dirty="0">
                <a:latin typeface="Candara" panose="020E0502030303020204" pitchFamily="34" charset="0"/>
              </a:rPr>
              <a:t>конечной точке движения угол в локтях должен составлять 90 градусов</a:t>
            </a:r>
            <a:r>
              <a:rPr lang="ru-RU" sz="3500" dirty="0" smtClean="0">
                <a:latin typeface="Candara" panose="020E0502030303020204" pitchFamily="34" charset="0"/>
              </a:rPr>
              <a:t>. Одновременно слегка согните </a:t>
            </a:r>
            <a:r>
              <a:rPr lang="ru-RU" sz="3500" dirty="0">
                <a:latin typeface="Candara" panose="020E0502030303020204" pitchFamily="34" charset="0"/>
              </a:rPr>
              <a:t>правую ногу, касаясь коленом пола</a:t>
            </a:r>
            <a:r>
              <a:rPr lang="ru-RU" sz="3500" dirty="0" smtClean="0">
                <a:latin typeface="Candara" panose="020E0502030303020204" pitchFamily="34" charset="0"/>
              </a:rPr>
              <a:t>. Вернитесь </a:t>
            </a:r>
            <a:r>
              <a:rPr lang="ru-RU" sz="3500" dirty="0">
                <a:latin typeface="Candara" panose="020E0502030303020204" pitchFamily="34" charset="0"/>
              </a:rPr>
              <a:t>в исходное положение</a:t>
            </a:r>
            <a:r>
              <a:rPr lang="ru-RU" sz="3500" dirty="0" smtClean="0">
                <a:latin typeface="Candara" panose="020E0502030303020204" pitchFamily="34" charset="0"/>
              </a:rPr>
              <a:t>. Сделайте </a:t>
            </a:r>
            <a:r>
              <a:rPr lang="ru-RU" sz="3500" dirty="0">
                <a:latin typeface="Candara" panose="020E0502030303020204" pitchFamily="34" charset="0"/>
              </a:rPr>
              <a:t>3 подхода из 12– 15 повторов.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184576"/>
          </a:xfrm>
        </p:spPr>
        <p:txBody>
          <a:bodyPr>
            <a:normAutofit/>
          </a:bodyPr>
          <a:lstStyle/>
          <a:p>
            <a:pPr lvl="1" algn="just"/>
            <a:r>
              <a:rPr lang="ru-RU" dirty="0" smtClean="0">
                <a:latin typeface="Candara" panose="020E0502030303020204" pitchFamily="34" charset="0"/>
              </a:rPr>
              <a:t>На данном занятии обучающие бегают со средней интенсивностью.</a:t>
            </a:r>
          </a:p>
          <a:p>
            <a:pPr algn="just"/>
            <a:r>
              <a:rPr lang="ru-RU" dirty="0" smtClean="0">
                <a:latin typeface="Candara" panose="020E0502030303020204" pitchFamily="34" charset="0"/>
              </a:rPr>
              <a:t>     Бег </a:t>
            </a:r>
            <a:r>
              <a:rPr lang="ru-RU" dirty="0">
                <a:latin typeface="Candara" panose="020E0502030303020204" pitchFamily="34" charset="0"/>
              </a:rPr>
              <a:t>со средней интенсивностью — это золотая середина. Он дает уже большую нагрузку на организм, чем бег трусцой, но в то же время посилен людям и без специальной подготовки. Им могут заниматься любители, которые обладают уже достаточной формой, чтобы выдержать темп бега в 4,5-6 мин/на километр. Что касается профессионалов, то подобный вид бега является основной тренировкой в базовый подготовительный период. При таком беге следует следить за своей техникой бега и выбирать подходящую поверхность.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+mj-lt"/>
              </a:rPr>
              <a:t>     </a:t>
            </a:r>
          </a:p>
          <a:p>
            <a:pPr lvl="1" algn="just"/>
            <a:r>
              <a:rPr lang="ru-RU" dirty="0" smtClean="0">
                <a:latin typeface="+mj-lt"/>
              </a:rPr>
              <a:t>Спина </a:t>
            </a:r>
            <a:r>
              <a:rPr lang="ru-RU" dirty="0">
                <a:latin typeface="+mj-lt"/>
              </a:rPr>
              <a:t>– одна из самых уязвимых частей тела. По частоте проблем, которые возникают с этой областью, она может поспорить лишь с коленными и тазобедренными суставами. Основной причиной служит нагрузка на позвоночник, которая сохраняется даже в состоянии покоя (и влияет на протяжении всей жизни). </a:t>
            </a:r>
            <a:endParaRPr lang="ru-RU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     Упражнения </a:t>
            </a:r>
            <a:r>
              <a:rPr lang="ru-RU" dirty="0">
                <a:latin typeface="+mj-lt"/>
              </a:rPr>
              <a:t>для укрепления мышц спины – это не только инструмент для развития объемной мускулатуры.  </a:t>
            </a:r>
            <a:r>
              <a:rPr lang="ru-RU" dirty="0" smtClean="0">
                <a:latin typeface="+mj-lt"/>
              </a:rPr>
              <a:t>     	Это </a:t>
            </a:r>
            <a:r>
              <a:rPr lang="ru-RU" dirty="0">
                <a:latin typeface="+mj-lt"/>
              </a:rPr>
              <a:t>то, что позволит сохранять здоровье, многократно снизить риски возникновения травм и существенно улучшить качество жизни.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6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556792"/>
            <a:ext cx="6480720" cy="496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andara" panose="020E0502030303020204" pitchFamily="34" charset="0"/>
              </a:rPr>
              <a:t>Комплекс упражнений для развития мышц спины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0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Uprazhneniya-dlya-poyasnitsy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1962"/>
            <a:ext cx="800100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1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32656"/>
            <a:ext cx="7719980" cy="612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206" y="764704"/>
            <a:ext cx="6910154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980728"/>
            <a:ext cx="7416824" cy="55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4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Candara" panose="020E0502030303020204" pitchFamily="34" charset="0"/>
              </a:rPr>
              <a:t>     Мышцы </a:t>
            </a:r>
            <a:r>
              <a:rPr lang="ru-RU" dirty="0">
                <a:latin typeface="Candara" panose="020E0502030303020204" pitchFamily="34" charset="0"/>
              </a:rPr>
              <a:t>брюшного пресса являются основой силы и мощи человека. Всякий раз, когда человек пытается что-то поднять, наклоняется или поворачивает туловище, переносит тяжести или старается сохранять равновесие тела, он использует мышцы брюшного пресса и как непосредственный источник физической силы, и как средство передачи усилия от других мышц своего тела. </a:t>
            </a:r>
            <a:r>
              <a:rPr lang="ru-RU" dirty="0" smtClean="0">
                <a:latin typeface="Candara" panose="020E0502030303020204" pitchFamily="34" charset="0"/>
              </a:rPr>
              <a:t>   	Хорошо </a:t>
            </a:r>
            <a:r>
              <a:rPr lang="ru-RU" dirty="0">
                <a:latin typeface="Candara" panose="020E0502030303020204" pitchFamily="34" charset="0"/>
              </a:rPr>
              <a:t>развитые мышцы брюшного пресса - это необходимое условие хорошей осанки и здоровой поясницы.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980728"/>
            <a:ext cx="8224913" cy="462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</TotalTime>
  <Words>701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                                     Комплекс упражнений для развития мышц спины, живота, рук. Бег. </vt:lpstr>
      <vt:lpstr>Презентация PowerPoint</vt:lpstr>
      <vt:lpstr>Комплекс упражнений для развития мышц спины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Комплекс упражнений для развития мышц спины, живота, рук. Бег. </dc:title>
  <dc:creator>Admin</dc:creator>
  <cp:lastModifiedBy>Admin</cp:lastModifiedBy>
  <cp:revision>5</cp:revision>
  <dcterms:created xsi:type="dcterms:W3CDTF">2020-04-01T11:57:02Z</dcterms:created>
  <dcterms:modified xsi:type="dcterms:W3CDTF">2020-04-01T12:47:39Z</dcterms:modified>
</cp:coreProperties>
</file>