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15"/>
  </p:notesMasterIdLst>
  <p:handoutMasterIdLst>
    <p:handoutMasterId r:id="rId16"/>
  </p:handoutMasterIdLst>
  <p:sldIdLst>
    <p:sldId id="266" r:id="rId5"/>
    <p:sldId id="268" r:id="rId6"/>
    <p:sldId id="269" r:id="rId7"/>
    <p:sldId id="270" r:id="rId8"/>
    <p:sldId id="276" r:id="rId9"/>
    <p:sldId id="274" r:id="rId10"/>
    <p:sldId id="277" r:id="rId11"/>
    <p:sldId id="275" r:id="rId12"/>
    <p:sldId id="278" r:id="rId13"/>
    <p:sldId id="279" r:id="rId14"/>
  </p:sldIdLst>
  <p:sldSz cx="12192000" cy="6858000"/>
  <p:notesSz cx="6858000" cy="9144000"/>
  <p:defaultTex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23" autoAdjust="0"/>
    <p:restoredTop sz="95590" autoAdjust="0"/>
  </p:normalViewPr>
  <p:slideViewPr>
    <p:cSldViewPr>
      <p:cViewPr>
        <p:scale>
          <a:sx n="35" d="100"/>
          <a:sy n="35" d="100"/>
        </p:scale>
        <p:origin x="-1896" y="-169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7" d="100"/>
          <a:sy n="57" d="100"/>
        </p:scale>
        <p:origin x="187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ru-RU" dirty="0"/>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B0154B1C-7EF0-44D2-8E14-EB3DC0D9A0EE}" type="datetime1">
              <a:rPr lang="ru-RU" smtClean="0"/>
              <a:pPr algn="r" rtl="0"/>
              <a:t>30.03.2020</a:t>
            </a:fld>
            <a:endParaRPr lang="ru-RU" dirty="0"/>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ru-RU" dirty="0"/>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r>
              <a:rPr lang="ru-RU" dirty="0" smtClean="0"/>
              <a:t>‹#›</a:t>
            </a:r>
            <a:endParaRPr lang="ru-RU" dirty="0"/>
          </a:p>
        </p:txBody>
      </p:sp>
    </p:spTree>
    <p:extLst>
      <p:ext uri="{BB962C8B-B14F-4D97-AF65-F5344CB8AC3E}">
        <p14:creationId xmlns:p14="http://schemas.microsoft.com/office/powerpoint/2010/main" val="21908472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ru-RU" dirty="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rtl="0">
              <a:defRPr sz="1200"/>
            </a:lvl1pPr>
          </a:lstStyle>
          <a:p>
            <a:fld id="{D1F3F38E-6A19-4BB9-A228-1BC22CE614C9}" type="datetime1">
              <a:rPr lang="ru-RU" smtClean="0"/>
              <a:pPr/>
              <a:t>30.03.2020</a:t>
            </a:fld>
            <a:endParaRPr lang="ru-RU" dirty="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ru-RU" dirty="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ru-RU" dirty="0" smtClean="0"/>
              <a:t>Образец текста</a:t>
            </a:r>
          </a:p>
          <a:p>
            <a:pPr lvl="1" rtl="0"/>
            <a:r>
              <a:rPr lang="ru-RU" dirty="0" smtClean="0"/>
              <a:t>Второй уровень</a:t>
            </a:r>
          </a:p>
          <a:p>
            <a:pPr lvl="2" rtl="0"/>
            <a:r>
              <a:rPr lang="ru-RU" dirty="0" smtClean="0"/>
              <a:t>Третий уровень</a:t>
            </a:r>
          </a:p>
          <a:p>
            <a:pPr lvl="3" rtl="0"/>
            <a:r>
              <a:rPr lang="ru-RU" dirty="0" smtClean="0"/>
              <a:t>Четвертый уровень</a:t>
            </a:r>
          </a:p>
          <a:p>
            <a:pPr lvl="4" rtl="0"/>
            <a:r>
              <a:rPr lang="ru-RU" dirty="0" smtClean="0"/>
              <a:t>Пятый уровень</a:t>
            </a:r>
            <a:endParaRPr lang="ru-RU" dirty="0"/>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ru-RU" dirty="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r>
              <a:rPr lang="ru-RU" dirty="0" smtClean="0"/>
              <a:t>‹#›</a:t>
            </a:r>
            <a:endParaRPr lang="ru-RU" dirty="0"/>
          </a:p>
        </p:txBody>
      </p:sp>
    </p:spTree>
    <p:extLst>
      <p:ext uri="{BB962C8B-B14F-4D97-AF65-F5344CB8AC3E}">
        <p14:creationId xmlns:p14="http://schemas.microsoft.com/office/powerpoint/2010/main" val="210761948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Скругленный прямоугольник 9"/>
          <p:cNvSpPr/>
          <p:nvPr/>
        </p:nvSpPr>
        <p:spPr>
          <a:xfrm>
            <a:off x="558129" y="434162"/>
            <a:ext cx="11075745"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Заголовок 4"/>
          <p:cNvSpPr>
            <a:spLocks noGrp="1"/>
          </p:cNvSpPr>
          <p:nvPr>
            <p:ph type="ctrTitle"/>
          </p:nvPr>
        </p:nvSpPr>
        <p:spPr>
          <a:xfrm>
            <a:off x="963168" y="1820206"/>
            <a:ext cx="103632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963168" y="3685032"/>
            <a:ext cx="103632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p>
            <a:fld id="{C699CB88-5E1A-4FAC-892A-60949ACB1F6F}" type="datetimeFigureOut">
              <a:rPr lang="en-US" smtClean="0"/>
              <a:pPr/>
              <a:t>3/30/2020</a:t>
            </a:fld>
            <a:endParaRPr lang="en-US"/>
          </a:p>
        </p:txBody>
      </p:sp>
      <p:sp>
        <p:nvSpPr>
          <p:cNvPr id="8" name="Нижний колонтитул 7"/>
          <p:cNvSpPr>
            <a:spLocks noGrp="1"/>
          </p:cNvSpPr>
          <p:nvPr>
            <p:ph type="ftr" sz="quarter" idx="11"/>
          </p:nvPr>
        </p:nvSpPr>
        <p:spPr/>
        <p:txBody>
          <a:bodyPr/>
          <a:lstStyle/>
          <a:p>
            <a:endParaRPr kumimoji="0" lang="en-US"/>
          </a:p>
        </p:txBody>
      </p:sp>
      <p:sp>
        <p:nvSpPr>
          <p:cNvPr id="11" name="Номер слайда 10"/>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0560" y="4983480"/>
            <a:ext cx="10911840" cy="1051560"/>
          </a:xfrm>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70560" y="530352"/>
            <a:ext cx="10911840" cy="4187952"/>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rtl="0"/>
            <a:fld id="{5FB6F5D6-E407-4790-A4C5-9D02BFF32147}" type="datetime1">
              <a:rPr lang="ru-RU" smtClean="0"/>
              <a:pPr rtl="0"/>
              <a:t>30.03.2020</a:t>
            </a:fld>
            <a:endParaRPr lang="ru-RU" dirty="0"/>
          </a:p>
        </p:txBody>
      </p:sp>
      <p:sp>
        <p:nvSpPr>
          <p:cNvPr id="5" name="Нижний колонтитул 4"/>
          <p:cNvSpPr>
            <a:spLocks noGrp="1"/>
          </p:cNvSpPr>
          <p:nvPr>
            <p:ph type="ftr" sz="quarter" idx="11"/>
          </p:nvPr>
        </p:nvSpPr>
        <p:spPr/>
        <p:txBody>
          <a:bodyPr/>
          <a:lstStyle/>
          <a:p>
            <a:pPr rtl="0"/>
            <a:endParaRPr lang="ru-RU" dirty="0"/>
          </a:p>
        </p:txBody>
      </p:sp>
      <p:sp>
        <p:nvSpPr>
          <p:cNvPr id="6" name="Номер слайда 5"/>
          <p:cNvSpPr>
            <a:spLocks noGrp="1"/>
          </p:cNvSpPr>
          <p:nvPr>
            <p:ph type="sldNum" sz="quarter" idx="12"/>
          </p:nvPr>
        </p:nvSpPr>
        <p:spPr/>
        <p:txBody>
          <a:bodyPr/>
          <a:lstStyle/>
          <a:p>
            <a:pPr rtl="0"/>
            <a:r>
              <a:rPr lang="ru-RU" smtClean="0"/>
              <a:t>‹#›</a:t>
            </a:r>
            <a:endParaRPr lang="ru-RU" dirty="0"/>
          </a:p>
        </p:txBody>
      </p:sp>
    </p:spTree>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533405"/>
            <a:ext cx="2641600" cy="5257799"/>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711200" y="533403"/>
            <a:ext cx="7924800" cy="5257801"/>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rtl="0"/>
            <a:fld id="{B7ACA3DE-3081-417E-B48D-C310A5005564}" type="datetime1">
              <a:rPr lang="ru-RU" smtClean="0"/>
              <a:pPr rtl="0"/>
              <a:t>30.03.2020</a:t>
            </a:fld>
            <a:endParaRPr lang="ru-RU" dirty="0"/>
          </a:p>
        </p:txBody>
      </p:sp>
      <p:sp>
        <p:nvSpPr>
          <p:cNvPr id="5" name="Нижний колонтитул 4"/>
          <p:cNvSpPr>
            <a:spLocks noGrp="1"/>
          </p:cNvSpPr>
          <p:nvPr>
            <p:ph type="ftr" sz="quarter" idx="11"/>
          </p:nvPr>
        </p:nvSpPr>
        <p:spPr/>
        <p:txBody>
          <a:bodyPr/>
          <a:lstStyle/>
          <a:p>
            <a:pPr rtl="0"/>
            <a:endParaRPr lang="ru-RU" dirty="0"/>
          </a:p>
        </p:txBody>
      </p:sp>
      <p:sp>
        <p:nvSpPr>
          <p:cNvPr id="6" name="Номер слайда 5"/>
          <p:cNvSpPr>
            <a:spLocks noGrp="1"/>
          </p:cNvSpPr>
          <p:nvPr>
            <p:ph type="sldNum" sz="quarter" idx="12"/>
          </p:nvPr>
        </p:nvSpPr>
        <p:spPr/>
        <p:txBody>
          <a:bodyPr/>
          <a:lstStyle/>
          <a:p>
            <a:pPr rtl="0"/>
            <a:r>
              <a:rPr lang="ru-RU" smtClean="0"/>
              <a:t>‹#›</a:t>
            </a:r>
            <a:endParaRPr lang="ru-RU" dirty="0"/>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0560" y="4983480"/>
            <a:ext cx="10911840" cy="1051560"/>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670560" y="530352"/>
            <a:ext cx="10911840" cy="41879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rtl="0"/>
            <a:fld id="{CD4100BF-A590-47AD-AB95-20CB64AD4081}" type="datetime1">
              <a:rPr lang="ru-RU" smtClean="0"/>
              <a:pPr rtl="0"/>
              <a:t>30.03.2020</a:t>
            </a:fld>
            <a:endParaRPr lang="ru-RU" dirty="0"/>
          </a:p>
        </p:txBody>
      </p:sp>
      <p:sp>
        <p:nvSpPr>
          <p:cNvPr id="5" name="Нижний колонтитул 4"/>
          <p:cNvSpPr>
            <a:spLocks noGrp="1"/>
          </p:cNvSpPr>
          <p:nvPr>
            <p:ph type="ftr" sz="quarter" idx="11"/>
          </p:nvPr>
        </p:nvSpPr>
        <p:spPr/>
        <p:txBody>
          <a:bodyPr/>
          <a:lstStyle/>
          <a:p>
            <a:pPr rtl="0"/>
            <a:endParaRPr lang="ru-RU" dirty="0"/>
          </a:p>
        </p:txBody>
      </p:sp>
      <p:sp>
        <p:nvSpPr>
          <p:cNvPr id="6" name="Номер слайда 5"/>
          <p:cNvSpPr>
            <a:spLocks noGrp="1"/>
          </p:cNvSpPr>
          <p:nvPr>
            <p:ph type="sldNum" sz="quarter" idx="12"/>
          </p:nvPr>
        </p:nvSpPr>
        <p:spPr/>
        <p:txBody>
          <a:bodyPr/>
          <a:lstStyle/>
          <a:p>
            <a:pPr rtl="0"/>
            <a:r>
              <a:rPr lang="ru-RU" smtClean="0"/>
              <a:t>‹#›</a:t>
            </a:r>
            <a:endParaRPr lang="ru-RU" dirty="0"/>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Скругленный прямоугольник 10"/>
          <p:cNvSpPr/>
          <p:nvPr/>
        </p:nvSpPr>
        <p:spPr>
          <a:xfrm>
            <a:off x="558129" y="434163"/>
            <a:ext cx="11075745"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624459" y="4928616"/>
            <a:ext cx="1091184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24459" y="5624484"/>
            <a:ext cx="1091184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pPr rtl="0"/>
            <a:fld id="{E28FFA48-CAAA-4AE3-B5CB-6DBC6069D8EA}" type="datetime1">
              <a:rPr lang="ru-RU" smtClean="0"/>
              <a:pPr rtl="0"/>
              <a:t>30.03.2020</a:t>
            </a:fld>
            <a:endParaRPr lang="ru-RU" dirty="0"/>
          </a:p>
        </p:txBody>
      </p:sp>
      <p:sp>
        <p:nvSpPr>
          <p:cNvPr id="5" name="Нижний колонтитул 4"/>
          <p:cNvSpPr>
            <a:spLocks noGrp="1"/>
          </p:cNvSpPr>
          <p:nvPr>
            <p:ph type="ftr" sz="quarter" idx="11"/>
          </p:nvPr>
        </p:nvSpPr>
        <p:spPr/>
        <p:txBody>
          <a:bodyPr/>
          <a:lstStyle/>
          <a:p>
            <a:pPr rtl="0"/>
            <a:endParaRPr lang="ru-RU" dirty="0"/>
          </a:p>
        </p:txBody>
      </p:sp>
      <p:sp>
        <p:nvSpPr>
          <p:cNvPr id="6" name="Номер слайда 5"/>
          <p:cNvSpPr>
            <a:spLocks noGrp="1"/>
          </p:cNvSpPr>
          <p:nvPr>
            <p:ph type="sldNum" sz="quarter" idx="12"/>
          </p:nvPr>
        </p:nvSpPr>
        <p:spPr/>
        <p:txBody>
          <a:bodyPr/>
          <a:lstStyle/>
          <a:p>
            <a:pPr rtl="0"/>
            <a:r>
              <a:rPr lang="ru-RU" smtClean="0"/>
              <a:t>‹#›</a:t>
            </a:r>
            <a:endParaRPr lang="ru-RU" dirty="0"/>
          </a:p>
        </p:txBody>
      </p:sp>
    </p:spTree>
  </p:cSld>
  <p:clrMapOvr>
    <a:masterClrMapping/>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685803"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6340480"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pPr rtl="0"/>
            <a:fld id="{AEF5C7D0-FF79-4BC5-B2AB-3DEC4C3635C6}" type="datetime1">
              <a:rPr lang="ru-RU" smtClean="0"/>
              <a:pPr rtl="0"/>
              <a:t>30.03.2020</a:t>
            </a:fld>
            <a:endParaRPr lang="ru-RU" dirty="0"/>
          </a:p>
        </p:txBody>
      </p:sp>
      <p:sp>
        <p:nvSpPr>
          <p:cNvPr id="6" name="Нижний колонтитул 5"/>
          <p:cNvSpPr>
            <a:spLocks noGrp="1"/>
          </p:cNvSpPr>
          <p:nvPr>
            <p:ph type="ftr" sz="quarter" idx="11"/>
          </p:nvPr>
        </p:nvSpPr>
        <p:spPr/>
        <p:txBody>
          <a:bodyPr/>
          <a:lstStyle/>
          <a:p>
            <a:pPr rtl="0"/>
            <a:endParaRPr lang="ru-RU" dirty="0"/>
          </a:p>
        </p:txBody>
      </p:sp>
      <p:sp>
        <p:nvSpPr>
          <p:cNvPr id="7" name="Номер слайда 6"/>
          <p:cNvSpPr>
            <a:spLocks noGrp="1"/>
          </p:cNvSpPr>
          <p:nvPr>
            <p:ph type="sldNum" sz="quarter" idx="12"/>
          </p:nvPr>
        </p:nvSpPr>
        <p:spPr/>
        <p:txBody>
          <a:bodyPr/>
          <a:lstStyle/>
          <a:p>
            <a:pPr rtl="0"/>
            <a:r>
              <a:rPr lang="ru-RU" smtClean="0"/>
              <a:t>‹#›</a:t>
            </a:r>
            <a:endParaRPr lang="ru-RU" dirty="0"/>
          </a:p>
        </p:txBody>
      </p:sp>
    </p:spTree>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0560" y="4983480"/>
            <a:ext cx="1091184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809632" y="579438"/>
            <a:ext cx="524256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6202892" y="579438"/>
            <a:ext cx="524256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80963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620289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pPr rtl="0"/>
            <a:fld id="{1212CEF5-3F00-450F-B555-C71EC3AFFC5F}" type="datetime1">
              <a:rPr lang="ru-RU" smtClean="0"/>
              <a:pPr rtl="0"/>
              <a:t>30.03.2020</a:t>
            </a:fld>
            <a:endParaRPr lang="ru-RU" dirty="0"/>
          </a:p>
        </p:txBody>
      </p:sp>
      <p:sp>
        <p:nvSpPr>
          <p:cNvPr id="8" name="Нижний колонтитул 7"/>
          <p:cNvSpPr>
            <a:spLocks noGrp="1"/>
          </p:cNvSpPr>
          <p:nvPr>
            <p:ph type="ftr" sz="quarter" idx="11"/>
          </p:nvPr>
        </p:nvSpPr>
        <p:spPr/>
        <p:txBody>
          <a:bodyPr/>
          <a:lstStyle/>
          <a:p>
            <a:pPr rtl="0"/>
            <a:endParaRPr lang="ru-RU" dirty="0"/>
          </a:p>
        </p:txBody>
      </p:sp>
      <p:sp>
        <p:nvSpPr>
          <p:cNvPr id="9" name="Номер слайда 8"/>
          <p:cNvSpPr>
            <a:spLocks noGrp="1"/>
          </p:cNvSpPr>
          <p:nvPr>
            <p:ph type="sldNum" sz="quarter" idx="12"/>
          </p:nvPr>
        </p:nvSpPr>
        <p:spPr/>
        <p:txBody>
          <a:bodyPr/>
          <a:lstStyle/>
          <a:p>
            <a:pPr rtl="0"/>
            <a:r>
              <a:rPr lang="ru-RU" smtClean="0"/>
              <a:t>‹#›</a:t>
            </a:r>
            <a:endParaRPr lang="ru-RU" dirty="0"/>
          </a:p>
        </p:txBody>
      </p:sp>
    </p:spTree>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pPr rtl="0"/>
            <a:fld id="{46A5A490-FEAD-40CD-A233-304C34B18CFD}" type="datetime1">
              <a:rPr lang="ru-RU" smtClean="0"/>
              <a:pPr rtl="0"/>
              <a:t>30.03.2020</a:t>
            </a:fld>
            <a:endParaRPr lang="ru-RU" dirty="0"/>
          </a:p>
        </p:txBody>
      </p:sp>
      <p:sp>
        <p:nvSpPr>
          <p:cNvPr id="4" name="Нижний колонтитул 3"/>
          <p:cNvSpPr>
            <a:spLocks noGrp="1"/>
          </p:cNvSpPr>
          <p:nvPr>
            <p:ph type="ftr" sz="quarter" idx="11"/>
          </p:nvPr>
        </p:nvSpPr>
        <p:spPr/>
        <p:txBody>
          <a:bodyPr/>
          <a:lstStyle/>
          <a:p>
            <a:pPr rtl="0"/>
            <a:endParaRPr lang="ru-RU" dirty="0"/>
          </a:p>
        </p:txBody>
      </p:sp>
      <p:sp>
        <p:nvSpPr>
          <p:cNvPr id="5" name="Номер слайда 4"/>
          <p:cNvSpPr>
            <a:spLocks noGrp="1"/>
          </p:cNvSpPr>
          <p:nvPr>
            <p:ph type="sldNum" sz="quarter" idx="12"/>
          </p:nvPr>
        </p:nvSpPr>
        <p:spPr/>
        <p:txBody>
          <a:bodyPr/>
          <a:lstStyle/>
          <a:p>
            <a:pPr rtl="0"/>
            <a:r>
              <a:rPr lang="ru-RU" smtClean="0"/>
              <a:t>‹#›</a:t>
            </a:r>
            <a:endParaRPr lang="ru-RU" dirty="0"/>
          </a:p>
        </p:txBody>
      </p:sp>
    </p:spTree>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Дата 1"/>
          <p:cNvSpPr>
            <a:spLocks noGrp="1"/>
          </p:cNvSpPr>
          <p:nvPr>
            <p:ph type="dt" sz="half" idx="10"/>
          </p:nvPr>
        </p:nvSpPr>
        <p:spPr/>
        <p:txBody>
          <a:bodyPr/>
          <a:lstStyle/>
          <a:p>
            <a:pPr rtl="0"/>
            <a:fld id="{69053BDA-E76D-411E-8B6E-689049D06094}" type="datetime1">
              <a:rPr lang="ru-RU" smtClean="0"/>
              <a:pPr rtl="0"/>
              <a:t>30.03.2020</a:t>
            </a:fld>
            <a:endParaRPr lang="ru-RU" dirty="0"/>
          </a:p>
        </p:txBody>
      </p:sp>
      <p:sp>
        <p:nvSpPr>
          <p:cNvPr id="3" name="Нижний колонтитул 2"/>
          <p:cNvSpPr>
            <a:spLocks noGrp="1"/>
          </p:cNvSpPr>
          <p:nvPr>
            <p:ph type="ftr" sz="quarter" idx="11"/>
          </p:nvPr>
        </p:nvSpPr>
        <p:spPr/>
        <p:txBody>
          <a:bodyPr/>
          <a:lstStyle/>
          <a:p>
            <a:pPr rtl="0"/>
            <a:endParaRPr lang="ru-RU" dirty="0"/>
          </a:p>
        </p:txBody>
      </p:sp>
      <p:sp>
        <p:nvSpPr>
          <p:cNvPr id="4" name="Номер слайда 3"/>
          <p:cNvSpPr>
            <a:spLocks noGrp="1"/>
          </p:cNvSpPr>
          <p:nvPr>
            <p:ph type="sldNum" sz="quarter" idx="12"/>
          </p:nvPr>
        </p:nvSpPr>
        <p:spPr/>
        <p:txBody>
          <a:bodyPr/>
          <a:lstStyle/>
          <a:p>
            <a:pPr rtl="0"/>
            <a:r>
              <a:rPr lang="ru-RU" smtClean="0"/>
              <a:t>‹#›</a:t>
            </a:r>
            <a:endParaRPr lang="ru-RU" dirty="0"/>
          </a:p>
        </p:txBody>
      </p:sp>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85045" y="533400"/>
            <a:ext cx="39624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7385129" y="1447802"/>
            <a:ext cx="39624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1015163" y="930144"/>
            <a:ext cx="6168212"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699CB88-5E1A-4FAC-892A-60949ACB1F6F}" type="datetimeFigureOut">
              <a:rPr lang="en-US" smtClean="0"/>
              <a:pPr/>
              <a:t>3/30/2020</a:t>
            </a:fld>
            <a:endParaRPr lang="en-US"/>
          </a:p>
        </p:txBody>
      </p:sp>
      <p:sp>
        <p:nvSpPr>
          <p:cNvPr id="6" name="Нижний колонтитул 5"/>
          <p:cNvSpPr>
            <a:spLocks noGrp="1"/>
          </p:cNvSpPr>
          <p:nvPr>
            <p:ph type="ftr" sz="quarter" idx="11"/>
          </p:nvPr>
        </p:nvSpPr>
        <p:spPr/>
        <p:txBody>
          <a:bodyPr/>
          <a:lstStyle/>
          <a:p>
            <a:endParaRPr kumimoji="0" lang="en-US"/>
          </a:p>
        </p:txBody>
      </p:sp>
      <p:sp>
        <p:nvSpPr>
          <p:cNvPr id="7" name="Номер слайда 6"/>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с одним скругленным углом 10"/>
          <p:cNvSpPr/>
          <p:nvPr/>
        </p:nvSpPr>
        <p:spPr>
          <a:xfrm>
            <a:off x="8534401" y="434162"/>
            <a:ext cx="3099473"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609600" y="5012056"/>
            <a:ext cx="109728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8616949" y="533400"/>
            <a:ext cx="298704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699CB88-5E1A-4FAC-892A-60949ACB1F6F}" type="datetimeFigureOut">
              <a:rPr lang="en-US" smtClean="0"/>
              <a:pPr/>
              <a:t>3/30/2020</a:t>
            </a:fld>
            <a:endParaRPr lang="en-US"/>
          </a:p>
        </p:txBody>
      </p:sp>
      <p:sp>
        <p:nvSpPr>
          <p:cNvPr id="6" name="Нижний колонтитул 5"/>
          <p:cNvSpPr>
            <a:spLocks noGrp="1"/>
          </p:cNvSpPr>
          <p:nvPr>
            <p:ph type="ftr" sz="quarter" idx="11"/>
          </p:nvPr>
        </p:nvSpPr>
        <p:spPr/>
        <p:txBody>
          <a:bodyPr/>
          <a:lstStyle/>
          <a:p>
            <a:endParaRPr kumimoji="0" lang="en-US"/>
          </a:p>
        </p:txBody>
      </p:sp>
      <p:sp>
        <p:nvSpPr>
          <p:cNvPr id="7" name="Номер слайда 6"/>
          <p:cNvSpPr>
            <a:spLocks noGrp="1"/>
          </p:cNvSpPr>
          <p:nvPr>
            <p:ph type="sldNum" sz="quarter" idx="12"/>
          </p:nvPr>
        </p:nvSpPr>
        <p:spPr/>
        <p:txBody>
          <a:bodyPr/>
          <a:lstStyle/>
          <a:p>
            <a:fld id="{91974DF9-AD47-4691-BA21-BBFCE3637A9A}" type="slidenum">
              <a:rPr kumimoji="0" lang="en-US" smtClean="0"/>
              <a:pPr/>
              <a:t>‹#›</a:t>
            </a:fld>
            <a:endParaRPr kumimoji="0" lang="en-US"/>
          </a:p>
        </p:txBody>
      </p:sp>
      <p:sp>
        <p:nvSpPr>
          <p:cNvPr id="3" name="Рисунок 2"/>
          <p:cNvSpPr>
            <a:spLocks noGrp="1"/>
          </p:cNvSpPr>
          <p:nvPr>
            <p:ph type="pic" idx="1"/>
          </p:nvPr>
        </p:nvSpPr>
        <p:spPr>
          <a:xfrm>
            <a:off x="561973" y="435768"/>
            <a:ext cx="7900416"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Скругленный прямоугольник 8"/>
          <p:cNvSpPr/>
          <p:nvPr/>
        </p:nvSpPr>
        <p:spPr>
          <a:xfrm>
            <a:off x="558129" y="434162"/>
            <a:ext cx="11075745"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Заголовок 12"/>
          <p:cNvSpPr>
            <a:spLocks noGrp="1"/>
          </p:cNvSpPr>
          <p:nvPr>
            <p:ph type="title"/>
          </p:nvPr>
        </p:nvSpPr>
        <p:spPr>
          <a:xfrm>
            <a:off x="670560" y="4985590"/>
            <a:ext cx="10911840" cy="1051560"/>
          </a:xfrm>
          <a:prstGeom prst="rect">
            <a:avLst/>
          </a:prstGeom>
        </p:spPr>
        <p:txBody>
          <a:bodyPr vert="horz" anchor="b">
            <a:normAutofit/>
          </a:bodyPr>
          <a:lstStyle/>
          <a:p>
            <a:r>
              <a:rPr kumimoji="0" lang="ru-RU" smtClean="0"/>
              <a:t>Образец заголовка</a:t>
            </a:r>
            <a:endParaRPr kumimoji="0" lang="en-US"/>
          </a:p>
        </p:txBody>
      </p:sp>
      <p:sp>
        <p:nvSpPr>
          <p:cNvPr id="4" name="Текст 3"/>
          <p:cNvSpPr>
            <a:spLocks noGrp="1"/>
          </p:cNvSpPr>
          <p:nvPr>
            <p:ph type="body" idx="1"/>
          </p:nvPr>
        </p:nvSpPr>
        <p:spPr>
          <a:xfrm>
            <a:off x="670560" y="530352"/>
            <a:ext cx="10911840" cy="4187952"/>
          </a:xfrm>
          <a:prstGeom prst="rect">
            <a:avLst/>
          </a:prstGeom>
        </p:spPr>
        <p:txBody>
          <a:bodyPr vert="horz" lIns="182880" tIns="91440">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5035104" y="6111876"/>
            <a:ext cx="3048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0F7E2BC-6D35-4DC3-9D55-B8094224CF0F}" type="datetime1">
              <a:rPr lang="ru-RU" smtClean="0"/>
              <a:pPr/>
              <a:t>30.03.2020</a:t>
            </a:fld>
            <a:endParaRPr lang="ru-RU" dirty="0"/>
          </a:p>
        </p:txBody>
      </p:sp>
      <p:sp>
        <p:nvSpPr>
          <p:cNvPr id="18" name="Нижний колонтитул 17"/>
          <p:cNvSpPr>
            <a:spLocks noGrp="1"/>
          </p:cNvSpPr>
          <p:nvPr>
            <p:ph type="ftr" sz="quarter" idx="3"/>
          </p:nvPr>
        </p:nvSpPr>
        <p:spPr>
          <a:xfrm>
            <a:off x="8083104" y="6111876"/>
            <a:ext cx="3048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pPr rtl="0"/>
            <a:endParaRPr lang="ru-RU" dirty="0"/>
          </a:p>
        </p:txBody>
      </p:sp>
      <p:sp>
        <p:nvSpPr>
          <p:cNvPr id="5" name="Номер слайда 4"/>
          <p:cNvSpPr>
            <a:spLocks noGrp="1"/>
          </p:cNvSpPr>
          <p:nvPr>
            <p:ph type="sldNum" sz="quarter" idx="4"/>
          </p:nvPr>
        </p:nvSpPr>
        <p:spPr>
          <a:xfrm>
            <a:off x="11131104" y="6111876"/>
            <a:ext cx="6096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r>
              <a:rPr lang="ru-RU" smtClean="0"/>
              <a:t>‹#›</a:t>
            </a:r>
            <a:endParaRPr lang="ru-RU"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fade/>
  </p:transition>
  <p:timing>
    <p:tnLst>
      <p:par>
        <p:cTn id="1" dur="indefinite" restart="never" nodeType="tmRoot"/>
      </p:par>
    </p:tnLst>
  </p:timing>
  <p:hf sldNum="0" hdr="0" ft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r>
              <a:rPr lang="ru-RU" dirty="0" smtClean="0">
                <a:effectLst>
                  <a:outerShdw blurRad="38100" dist="38100" dir="2700000" algn="tl">
                    <a:srgbClr val="000000">
                      <a:alpha val="43137"/>
                    </a:srgbClr>
                  </a:outerShdw>
                </a:effectLst>
                <a:latin typeface="Arial Narrow" pitchFamily="34" charset="0"/>
              </a:rPr>
              <a:t>ЛОВЛЯ</a:t>
            </a:r>
            <a:r>
              <a:rPr lang="ru-RU" b="1" dirty="0" smtClean="0">
                <a:effectLst>
                  <a:outerShdw blurRad="38100" dist="38100" dir="2700000" algn="tl">
                    <a:srgbClr val="000000">
                      <a:alpha val="43137"/>
                    </a:srgbClr>
                  </a:outerShdw>
                </a:effectLst>
                <a:latin typeface="Arial Narrow" pitchFamily="34" charset="0"/>
              </a:rPr>
              <a:t> </a:t>
            </a:r>
            <a:r>
              <a:rPr lang="ru-RU" dirty="0" smtClean="0">
                <a:effectLst>
                  <a:outerShdw blurRad="38100" dist="38100" dir="2700000" algn="tl">
                    <a:srgbClr val="000000">
                      <a:alpha val="43137"/>
                    </a:srgbClr>
                  </a:outerShdw>
                </a:effectLst>
                <a:latin typeface="Arial Narrow" pitchFamily="34" charset="0"/>
              </a:rPr>
              <a:t>МЯЧА</a:t>
            </a:r>
            <a:br>
              <a:rPr lang="ru-RU" dirty="0" smtClean="0">
                <a:effectLst>
                  <a:outerShdw blurRad="38100" dist="38100" dir="2700000" algn="tl">
                    <a:srgbClr val="000000">
                      <a:alpha val="43137"/>
                    </a:srgbClr>
                  </a:outerShdw>
                </a:effectLst>
                <a:latin typeface="Arial Narrow" pitchFamily="34" charset="0"/>
              </a:rPr>
            </a:br>
            <a:endParaRPr lang="ru-RU" dirty="0">
              <a:effectLst>
                <a:outerShdw blurRad="38100" dist="38100" dir="2700000" algn="tl">
                  <a:srgbClr val="000000">
                    <a:alpha val="43137"/>
                  </a:srgbClr>
                </a:outerShdw>
              </a:effectLst>
              <a:latin typeface="Arial Narrow" pitchFamily="34" charset="0"/>
            </a:endParaRPr>
          </a:p>
        </p:txBody>
      </p:sp>
      <p:sp>
        <p:nvSpPr>
          <p:cNvPr id="4" name="Содержимое 3"/>
          <p:cNvSpPr>
            <a:spLocks noGrp="1"/>
          </p:cNvSpPr>
          <p:nvPr>
            <p:ph idx="1"/>
          </p:nvPr>
        </p:nvSpPr>
        <p:spPr>
          <a:xfrm flipH="1">
            <a:off x="4343400" y="1143000"/>
            <a:ext cx="7543800" cy="4876800"/>
          </a:xfrm>
        </p:spPr>
        <p:txBody>
          <a:bodyPr>
            <a:normAutofit lnSpcReduction="10000"/>
          </a:bodyPr>
          <a:lstStyle/>
          <a:p>
            <a:pPr>
              <a:buNone/>
            </a:pPr>
            <a:r>
              <a:rPr lang="ru-RU" dirty="0" smtClean="0">
                <a:latin typeface="Arial Narrow" pitchFamily="34" charset="0"/>
              </a:rPr>
              <a:t>   Каждый игрок нападающей команды должен в любой момент игры быть готовым к ловле мяча.</a:t>
            </a:r>
          </a:p>
          <a:p>
            <a:pPr>
              <a:buNone/>
            </a:pPr>
            <a:r>
              <a:rPr lang="ru-RU" dirty="0" smtClean="0">
                <a:latin typeface="Arial Narrow" pitchFamily="34" charset="0"/>
              </a:rPr>
              <a:t/>
            </a:r>
            <a:br>
              <a:rPr lang="ru-RU" dirty="0" smtClean="0">
                <a:latin typeface="Arial Narrow" pitchFamily="34" charset="0"/>
              </a:rPr>
            </a:br>
            <a:r>
              <a:rPr lang="ru-RU" dirty="0" smtClean="0">
                <a:latin typeface="Arial Narrow" pitchFamily="34" charset="0"/>
              </a:rPr>
              <a:t>Большое значение для успешной игры имеет умение ловить мяч в непосредственной борьбе с противником. </a:t>
            </a:r>
          </a:p>
          <a:p>
            <a:pPr>
              <a:buNone/>
            </a:pPr>
            <a:r>
              <a:rPr lang="ru-RU" dirty="0" smtClean="0">
                <a:latin typeface="Arial Narrow" pitchFamily="34" charset="0"/>
              </a:rPr>
              <a:t>    Баскетболист, получающий мяч, не должен принимать его СТОЯ НА МЕСТЕ. Он обязан двигаться навстречу мячу (выход на мяч).</a:t>
            </a:r>
          </a:p>
          <a:p>
            <a:pPr>
              <a:buNone/>
            </a:pPr>
            <a:r>
              <a:rPr lang="ru-RU" dirty="0" smtClean="0"/>
              <a:t>   </a:t>
            </a:r>
            <a:r>
              <a:rPr lang="ru-RU" dirty="0" smtClean="0">
                <a:latin typeface="Arial Narrow" pitchFamily="34" charset="0"/>
              </a:rPr>
              <a:t>Для того чтобы правильно поймать мяч одной или двумя руками, нужно ясно представить себе весь процесс этого действия. </a:t>
            </a:r>
            <a:endParaRPr lang="ru-RU" dirty="0">
              <a:latin typeface="Arial Narrow" pitchFamily="34" charset="0"/>
            </a:endParaRPr>
          </a:p>
        </p:txBody>
      </p:sp>
      <p:pic>
        <p:nvPicPr>
          <p:cNvPr id="15362" name="Picture 2" descr="https://im3-tub-ru.yandex.net/i?id=b267ab94a440f194abb54d069de3aa3f&amp;n=33&amp;h=215&amp;w=382"/>
          <p:cNvPicPr>
            <a:picLocks noChangeAspect="1" noChangeArrowheads="1"/>
          </p:cNvPicPr>
          <p:nvPr/>
        </p:nvPicPr>
        <p:blipFill>
          <a:blip r:embed="rId2" cstate="print"/>
          <a:srcRect/>
          <a:stretch>
            <a:fillRect/>
          </a:stretch>
        </p:blipFill>
        <p:spPr bwMode="auto">
          <a:xfrm>
            <a:off x="609600" y="914400"/>
            <a:ext cx="3962400" cy="3962400"/>
          </a:xfrm>
          <a:prstGeom prst="rect">
            <a:avLst/>
          </a:prstGeom>
          <a:noFill/>
        </p:spPr>
      </p:pic>
    </p:spTree>
    <p:extLst>
      <p:ext uri="{BB962C8B-B14F-4D97-AF65-F5344CB8AC3E}">
        <p14:creationId xmlns:p14="http://schemas.microsoft.com/office/powerpoint/2010/main" val="2905083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14800" y="381001"/>
            <a:ext cx="4343400" cy="1066800"/>
          </a:xfrm>
        </p:spPr>
        <p:txBody>
          <a:bodyPr rtlCol="0">
            <a:normAutofit fontScale="90000"/>
          </a:bodyPr>
          <a:lstStyle/>
          <a:p>
            <a:r>
              <a:rPr lang="ru-RU" dirty="0" smtClean="0">
                <a:effectLst>
                  <a:outerShdw blurRad="38100" dist="38100" dir="2700000" algn="tl">
                    <a:srgbClr val="000000">
                      <a:alpha val="43137"/>
                    </a:srgbClr>
                  </a:outerShdw>
                </a:effectLst>
                <a:latin typeface="Arial Narrow" pitchFamily="34" charset="0"/>
              </a:rPr>
              <a:t>Передача мяча</a:t>
            </a:r>
            <a:br>
              <a:rPr lang="ru-RU" dirty="0" smtClean="0">
                <a:effectLst>
                  <a:outerShdw blurRad="38100" dist="38100" dir="2700000" algn="tl">
                    <a:srgbClr val="000000">
                      <a:alpha val="43137"/>
                    </a:srgbClr>
                  </a:outerShdw>
                </a:effectLst>
                <a:latin typeface="Arial Narrow" pitchFamily="34" charset="0"/>
              </a:rPr>
            </a:br>
            <a:endParaRPr lang="ru-RU" dirty="0"/>
          </a:p>
        </p:txBody>
      </p:sp>
      <p:sp>
        <p:nvSpPr>
          <p:cNvPr id="3" name="Текст 2"/>
          <p:cNvSpPr>
            <a:spLocks noGrp="1"/>
          </p:cNvSpPr>
          <p:nvPr>
            <p:ph type="body" idx="1"/>
          </p:nvPr>
        </p:nvSpPr>
        <p:spPr>
          <a:xfrm>
            <a:off x="990600" y="1066800"/>
            <a:ext cx="10128250" cy="3657600"/>
          </a:xfrm>
        </p:spPr>
        <p:txBody>
          <a:bodyPr rtlCol="0">
            <a:normAutofit/>
          </a:bodyPr>
          <a:lstStyle/>
          <a:p>
            <a:r>
              <a:rPr lang="ru-RU" dirty="0" smtClean="0"/>
              <a:t>9. Никогда не отдавайте мяч партнеру, не видящему мяча, и не пользуйтесь слишком часто передачами с места.</a:t>
            </a:r>
          </a:p>
          <a:p>
            <a:endParaRPr lang="ru-RU" dirty="0" smtClean="0"/>
          </a:p>
          <a:p>
            <a:r>
              <a:rPr lang="ru-RU" dirty="0" smtClean="0"/>
              <a:t>10. Учитесь сочетать направление и скорость передачи движущемуся партнеру, с тем чтобы он имел возможность начинать свои действия немедленно по получении мяча.</a:t>
            </a:r>
          </a:p>
          <a:p>
            <a:r>
              <a:rPr lang="ru-RU" dirty="0" smtClean="0"/>
              <a:t>11. Помните, что виновником ошибок при передачах мяча чаще является передающий, а не принимающий.</a:t>
            </a:r>
          </a:p>
          <a:p>
            <a:r>
              <a:rPr lang="ru-RU" dirty="0" smtClean="0"/>
              <a:t>12. Используйте ваши физические данные. Например, высокие игроки должны пользоваться передачами из-за головы.</a:t>
            </a:r>
          </a:p>
          <a:p>
            <a:r>
              <a:rPr lang="ru-RU" dirty="0" smtClean="0"/>
              <a:t>13. Разумно, если передаче предшествует обманное движение, но при этом не обманите своего партнера.</a:t>
            </a:r>
          </a:p>
          <a:p>
            <a:r>
              <a:rPr lang="ru-RU" dirty="0" smtClean="0"/>
              <a:t>14. Предпочитайте короткие передачи, при них бывает меньше потерь.</a:t>
            </a:r>
          </a:p>
          <a:p>
            <a:pPr rtl="0"/>
            <a:endParaRPr lang="ru-RU" dirty="0"/>
          </a:p>
        </p:txBody>
      </p:sp>
      <p:sp>
        <p:nvSpPr>
          <p:cNvPr id="4" name="Прямоугольник 3"/>
          <p:cNvSpPr/>
          <p:nvPr/>
        </p:nvSpPr>
        <p:spPr>
          <a:xfrm>
            <a:off x="990600" y="4800600"/>
            <a:ext cx="10210800" cy="1446550"/>
          </a:xfrm>
          <a:prstGeom prst="rect">
            <a:avLst/>
          </a:prstGeom>
        </p:spPr>
        <p:txBody>
          <a:bodyPr wrap="square">
            <a:spAutoFit/>
          </a:bodyPr>
          <a:lstStyle/>
          <a:p>
            <a:r>
              <a:rPr lang="ru-RU" sz="4400" dirty="0" smtClean="0">
                <a:latin typeface="Arial Narrow" pitchFamily="34" charset="0"/>
              </a:rPr>
              <a:t>Помните, что передача — быстрейший способ продвижения мяча в баскетболе</a:t>
            </a:r>
            <a:endParaRPr lang="ru-RU" sz="4400" dirty="0">
              <a:latin typeface="Arial Narrow" pitchFamily="34" charset="0"/>
            </a:endParaRPr>
          </a:p>
        </p:txBody>
      </p:sp>
    </p:spTree>
    <p:extLst>
      <p:ext uri="{BB962C8B-B14F-4D97-AF65-F5344CB8AC3E}">
        <p14:creationId xmlns:p14="http://schemas.microsoft.com/office/powerpoint/2010/main" val="2993111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24000" y="609600"/>
            <a:ext cx="4495800" cy="1066800"/>
          </a:xfrm>
        </p:spPr>
        <p:txBody>
          <a:bodyPr rtlCol="0">
            <a:normAutofit fontScale="90000"/>
          </a:bodyPr>
          <a:lstStyle/>
          <a:p>
            <a:r>
              <a:rPr lang="ru-RU" sz="3600" dirty="0" smtClean="0">
                <a:effectLst>
                  <a:outerShdw blurRad="38100" dist="38100" dir="2700000" algn="tl">
                    <a:srgbClr val="000000">
                      <a:alpha val="43137"/>
                    </a:srgbClr>
                  </a:outerShdw>
                </a:effectLst>
                <a:latin typeface="Arial Narrow" pitchFamily="34" charset="0"/>
              </a:rPr>
              <a:t>ЛОВЛЯ МЯЧА</a:t>
            </a:r>
            <a:r>
              <a:rPr lang="ru-RU" sz="4400" dirty="0" smtClean="0">
                <a:effectLst>
                  <a:outerShdw blurRad="38100" dist="38100" dir="2700000" algn="tl">
                    <a:srgbClr val="000000">
                      <a:alpha val="43137"/>
                    </a:srgbClr>
                  </a:outerShdw>
                </a:effectLst>
                <a:latin typeface="Arial Narrow" pitchFamily="34" charset="0"/>
              </a:rPr>
              <a:t/>
            </a:r>
            <a:br>
              <a:rPr lang="ru-RU" sz="4400" dirty="0" smtClean="0">
                <a:effectLst>
                  <a:outerShdw blurRad="38100" dist="38100" dir="2700000" algn="tl">
                    <a:srgbClr val="000000">
                      <a:alpha val="43137"/>
                    </a:srgbClr>
                  </a:outerShdw>
                </a:effectLst>
                <a:latin typeface="Arial Narrow" pitchFamily="34" charset="0"/>
              </a:rPr>
            </a:br>
            <a:endParaRPr lang="ru-RU" sz="4400" dirty="0"/>
          </a:p>
        </p:txBody>
      </p:sp>
      <p:sp>
        <p:nvSpPr>
          <p:cNvPr id="3" name="Текст 2"/>
          <p:cNvSpPr>
            <a:spLocks noGrp="1"/>
          </p:cNvSpPr>
          <p:nvPr>
            <p:ph type="body" idx="1"/>
          </p:nvPr>
        </p:nvSpPr>
        <p:spPr>
          <a:xfrm>
            <a:off x="1447800" y="1219200"/>
            <a:ext cx="4038600" cy="4800600"/>
          </a:xfrm>
        </p:spPr>
        <p:txBody>
          <a:bodyPr rtlCol="0">
            <a:normAutofit/>
          </a:bodyPr>
          <a:lstStyle/>
          <a:p>
            <a:r>
              <a:rPr lang="ru-RU" dirty="0" smtClean="0">
                <a:latin typeface="Arial Narrow" pitchFamily="34" charset="0"/>
              </a:rPr>
              <a:t>Если летящий мяч попытаться остановить мгновенно, то столкновение останавливающей руки и мяча будет очень жестким. Примером может служить столкновение мяча со стеной. Мяч от стены отскочит с большой силой назад. Если же на пути быстро летящего мяча окажется не стена, а пружинная сетка, то мяч, встретив на своем пути сначала слабое, а затем постепенно усиливающееся сопротивление, постепенно будет терять скорость и, не отскочив, спокойно упадет на землю. Принцип правильной ловли мяча основан на действии пружинной сетки.</a:t>
            </a:r>
          </a:p>
          <a:p>
            <a:pPr rtl="0"/>
            <a:endParaRPr lang="ru-RU" dirty="0"/>
          </a:p>
        </p:txBody>
      </p:sp>
      <p:pic>
        <p:nvPicPr>
          <p:cNvPr id="14338" name="Picture 2" descr="http://www.styles.ua/images/stories/09-12/01-09-12-michael-jordan-neskolko-kadrov/michael-jordan-neskolko-kadrov-samyih-znachimyih-momentov-zhizni-2-2.jpg"/>
          <p:cNvPicPr>
            <a:picLocks noChangeAspect="1" noChangeArrowheads="1"/>
          </p:cNvPicPr>
          <p:nvPr/>
        </p:nvPicPr>
        <p:blipFill>
          <a:blip r:embed="rId2" cstate="print"/>
          <a:srcRect/>
          <a:stretch>
            <a:fillRect/>
          </a:stretch>
        </p:blipFill>
        <p:spPr bwMode="auto">
          <a:xfrm>
            <a:off x="5867400" y="333374"/>
            <a:ext cx="5429250" cy="5610226"/>
          </a:xfrm>
          <a:prstGeom prst="rect">
            <a:avLst/>
          </a:prstGeom>
          <a:noFill/>
        </p:spPr>
      </p:pic>
    </p:spTree>
    <p:extLst>
      <p:ext uri="{BB962C8B-B14F-4D97-AF65-F5344CB8AC3E}">
        <p14:creationId xmlns:p14="http://schemas.microsoft.com/office/powerpoint/2010/main" val="2993111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381000"/>
            <a:ext cx="8229600" cy="762000"/>
          </a:xfrm>
        </p:spPr>
        <p:txBody>
          <a:bodyPr rtlCol="0">
            <a:noAutofit/>
          </a:bodyPr>
          <a:lstStyle/>
          <a:p>
            <a:r>
              <a:rPr lang="ru-RU" sz="4000" i="1" dirty="0" smtClean="0">
                <a:effectLst>
                  <a:outerShdw blurRad="38100" dist="38100" dir="2700000" algn="tl">
                    <a:srgbClr val="000000">
                      <a:alpha val="43137"/>
                    </a:srgbClr>
                  </a:outerShdw>
                </a:effectLst>
                <a:latin typeface="Arial Narrow" pitchFamily="34" charset="0"/>
              </a:rPr>
              <a:t>Ловля мяча двумя руками</a:t>
            </a:r>
            <a:endParaRPr lang="ru-RU" sz="4000" dirty="0">
              <a:effectLst>
                <a:outerShdw blurRad="38100" dist="38100" dir="2700000" algn="tl">
                  <a:srgbClr val="000000">
                    <a:alpha val="43137"/>
                  </a:srgbClr>
                </a:outerShdw>
              </a:effectLst>
            </a:endParaRPr>
          </a:p>
        </p:txBody>
      </p:sp>
      <p:sp>
        <p:nvSpPr>
          <p:cNvPr id="4" name="Объект 3"/>
          <p:cNvSpPr>
            <a:spLocks noGrp="1"/>
          </p:cNvSpPr>
          <p:nvPr>
            <p:ph sz="quarter" idx="2"/>
          </p:nvPr>
        </p:nvSpPr>
        <p:spPr>
          <a:xfrm>
            <a:off x="1066800" y="1447801"/>
            <a:ext cx="4846320" cy="4190999"/>
          </a:xfrm>
        </p:spPr>
        <p:txBody>
          <a:bodyPr rtlCol="0">
            <a:normAutofit fontScale="85000" lnSpcReduction="20000"/>
          </a:bodyPr>
          <a:lstStyle/>
          <a:p>
            <a:pPr>
              <a:buNone/>
            </a:pPr>
            <a:r>
              <a:rPr lang="ru-RU" dirty="0" smtClean="0">
                <a:latin typeface="Arial Narrow" pitchFamily="34" charset="0"/>
              </a:rPr>
              <a:t> </a:t>
            </a:r>
          </a:p>
          <a:p>
            <a:pPr>
              <a:buNone/>
            </a:pPr>
            <a:r>
              <a:rPr lang="ru-RU" dirty="0" smtClean="0">
                <a:latin typeface="Arial Narrow" pitchFamily="34" charset="0"/>
              </a:rPr>
              <a:t>   Основной и самый надежный прием ловли мяча — ловля двумя руками.</a:t>
            </a:r>
            <a:br>
              <a:rPr lang="ru-RU" dirty="0" smtClean="0">
                <a:latin typeface="Arial Narrow" pitchFamily="34" charset="0"/>
              </a:rPr>
            </a:br>
            <a:r>
              <a:rPr lang="ru-RU" dirty="0" smtClean="0">
                <a:latin typeface="Arial Narrow" pitchFamily="34" charset="0"/>
              </a:rPr>
              <a:t>Если мяч летит на высоте груди, то его нужно встречать вытянутыми вперед руками. Ладони рук с ненапряженными, свободно расставленными, полусогнутыми пальцами образуют воронку (большие пальцы вверх, внутрь) шириной немного больше мяча. Мячу, встреченному на расстоянии длины рук от груди и попавшему в воронку, с момента соприкосновения с пальцами уступающим движением руки начинает оказываться все усиливающееся сопротивление до полной остановки</a:t>
            </a:r>
          </a:p>
          <a:p>
            <a:pPr rtl="0"/>
            <a:endParaRPr lang="ru-RU" dirty="0">
              <a:latin typeface="Arial Narrow" pitchFamily="34" charset="0"/>
            </a:endParaRPr>
          </a:p>
        </p:txBody>
      </p:sp>
      <p:pic>
        <p:nvPicPr>
          <p:cNvPr id="3074" name="Picture 2" descr="C:\Users\рпарп\Desktop\аттестация Логиновой  И. Г\конспекты  и презентации для аттестации\мои презентации\ловля.jpg"/>
          <p:cNvPicPr>
            <a:picLocks noGrp="1" noChangeAspect="1" noChangeArrowheads="1"/>
          </p:cNvPicPr>
          <p:nvPr>
            <p:ph sz="quarter" idx="4"/>
          </p:nvPr>
        </p:nvPicPr>
        <p:blipFill>
          <a:blip r:embed="rId2" cstate="print"/>
          <a:srcRect/>
          <a:stretch>
            <a:fillRect/>
          </a:stretch>
        </p:blipFill>
        <p:spPr bwMode="auto">
          <a:xfrm>
            <a:off x="6278563" y="1531450"/>
            <a:ext cx="4618037" cy="4031150"/>
          </a:xfrm>
          <a:prstGeom prst="rect">
            <a:avLst/>
          </a:prstGeom>
          <a:noFill/>
        </p:spPr>
      </p:pic>
    </p:spTree>
    <p:extLst>
      <p:ext uri="{BB962C8B-B14F-4D97-AF65-F5344CB8AC3E}">
        <p14:creationId xmlns:p14="http://schemas.microsoft.com/office/powerpoint/2010/main" val="4078798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304800"/>
            <a:ext cx="5867400" cy="990600"/>
          </a:xfrm>
        </p:spPr>
        <p:txBody>
          <a:bodyPr rtlCol="0"/>
          <a:lstStyle/>
          <a:p>
            <a:r>
              <a:rPr lang="ru-RU" i="1" dirty="0" smtClean="0">
                <a:effectLst>
                  <a:outerShdw blurRad="38100" dist="38100" dir="2700000" algn="tl">
                    <a:srgbClr val="000000">
                      <a:alpha val="43137"/>
                    </a:srgbClr>
                  </a:outerShdw>
                </a:effectLst>
                <a:latin typeface="Arial Narrow" pitchFamily="34" charset="0"/>
              </a:rPr>
              <a:t>   Ловля мяча одной рукой</a:t>
            </a:r>
            <a:endParaRPr lang="ru-RU" dirty="0">
              <a:effectLst>
                <a:outerShdw blurRad="38100" dist="38100" dir="2700000" algn="tl">
                  <a:srgbClr val="000000">
                    <a:alpha val="43137"/>
                  </a:srgbClr>
                </a:outerShdw>
              </a:effectLst>
              <a:latin typeface="Arial Narrow" pitchFamily="34" charset="0"/>
            </a:endParaRPr>
          </a:p>
        </p:txBody>
      </p:sp>
      <p:sp>
        <p:nvSpPr>
          <p:cNvPr id="3" name="Прямоугольник 2"/>
          <p:cNvSpPr/>
          <p:nvPr/>
        </p:nvSpPr>
        <p:spPr>
          <a:xfrm>
            <a:off x="990600" y="1600200"/>
            <a:ext cx="4495800" cy="3416320"/>
          </a:xfrm>
          <a:prstGeom prst="rect">
            <a:avLst/>
          </a:prstGeom>
        </p:spPr>
        <p:txBody>
          <a:bodyPr wrap="square">
            <a:spAutoFit/>
          </a:bodyPr>
          <a:lstStyle/>
          <a:p>
            <a:r>
              <a:rPr lang="ru-RU" sz="2400" dirty="0" smtClean="0">
                <a:latin typeface="Arial Narrow" pitchFamily="34" charset="0"/>
              </a:rPr>
              <a:t>Основа ловли мяча одной рукой та же, что и двумя. Навстречу летящему мячу выставляется полусогнутая в локте рука с широко расставленными пальцами, образующими как бы воронку. Мяч, встретив на пути постепенно усиливающееся сопротивление одной руки, теряет свою скорость</a:t>
            </a:r>
            <a:endParaRPr lang="ru-RU" sz="2400" dirty="0">
              <a:latin typeface="Arial Narrow" pitchFamily="34" charset="0"/>
            </a:endParaRPr>
          </a:p>
        </p:txBody>
      </p:sp>
      <p:pic>
        <p:nvPicPr>
          <p:cNvPr id="4098" name="Picture 2" descr="C:\Users\рпарп\Desktop\аттестация Логиновой  И. Г\конспекты  и презентации для аттестации\мои презентации\ловля одной рукой 2.gif"/>
          <p:cNvPicPr>
            <a:picLocks noChangeAspect="1" noChangeArrowheads="1"/>
          </p:cNvPicPr>
          <p:nvPr/>
        </p:nvPicPr>
        <p:blipFill>
          <a:blip r:embed="rId2" cstate="print"/>
          <a:srcRect/>
          <a:stretch>
            <a:fillRect/>
          </a:stretch>
        </p:blipFill>
        <p:spPr bwMode="auto">
          <a:xfrm>
            <a:off x="6172200" y="457200"/>
            <a:ext cx="5334000" cy="5257800"/>
          </a:xfrm>
          <a:prstGeom prst="rect">
            <a:avLst/>
          </a:prstGeom>
          <a:noFill/>
        </p:spPr>
      </p:pic>
    </p:spTree>
    <p:extLst>
      <p:ext uri="{BB962C8B-B14F-4D97-AF65-F5344CB8AC3E}">
        <p14:creationId xmlns:p14="http://schemas.microsoft.com/office/powerpoint/2010/main" val="186455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90600" y="304801"/>
            <a:ext cx="3810000" cy="1371599"/>
          </a:xfrm>
        </p:spPr>
        <p:txBody>
          <a:bodyPr rtlCol="0">
            <a:normAutofit/>
          </a:bodyPr>
          <a:lstStyle/>
          <a:p>
            <a:r>
              <a:rPr lang="ru-RU" dirty="0" smtClean="0">
                <a:effectLst>
                  <a:outerShdw blurRad="38100" dist="38100" dir="2700000" algn="tl">
                    <a:srgbClr val="000000">
                      <a:alpha val="43137"/>
                    </a:srgbClr>
                  </a:outerShdw>
                </a:effectLst>
                <a:latin typeface="Arial Narrow" pitchFamily="34" charset="0"/>
              </a:rPr>
              <a:t>Передача мяча</a:t>
            </a:r>
            <a:br>
              <a:rPr lang="ru-RU" dirty="0" smtClean="0">
                <a:effectLst>
                  <a:outerShdw blurRad="38100" dist="38100" dir="2700000" algn="tl">
                    <a:srgbClr val="000000">
                      <a:alpha val="43137"/>
                    </a:srgbClr>
                  </a:outerShdw>
                </a:effectLst>
                <a:latin typeface="Arial Narrow" pitchFamily="34" charset="0"/>
              </a:rPr>
            </a:br>
            <a:endParaRPr lang="ru-RU" dirty="0">
              <a:effectLst>
                <a:outerShdw blurRad="38100" dist="38100" dir="2700000" algn="tl">
                  <a:srgbClr val="000000">
                    <a:alpha val="43137"/>
                  </a:srgbClr>
                </a:outerShdw>
              </a:effectLst>
              <a:latin typeface="Arial Narrow" pitchFamily="34" charset="0"/>
            </a:endParaRPr>
          </a:p>
        </p:txBody>
      </p:sp>
      <p:sp>
        <p:nvSpPr>
          <p:cNvPr id="3" name="Текст 2"/>
          <p:cNvSpPr>
            <a:spLocks noGrp="1"/>
          </p:cNvSpPr>
          <p:nvPr>
            <p:ph type="body" idx="1"/>
          </p:nvPr>
        </p:nvSpPr>
        <p:spPr>
          <a:xfrm>
            <a:off x="457200" y="1371600"/>
            <a:ext cx="6553200" cy="4800600"/>
          </a:xfrm>
        </p:spPr>
        <p:txBody>
          <a:bodyPr rtlCol="0"/>
          <a:lstStyle/>
          <a:p>
            <a:r>
              <a:rPr lang="ru-RU" dirty="0" smtClean="0">
                <a:latin typeface="Arial Narrow" pitchFamily="34" charset="0"/>
              </a:rPr>
              <a:t>Если нет полной гарантии, что мяч дойдет до партнера, передачу ДЕЛАТЬ НЕ СЛЕДУЕТ.</a:t>
            </a:r>
          </a:p>
          <a:p>
            <a:r>
              <a:rPr lang="ru-RU" dirty="0" smtClean="0">
                <a:latin typeface="Arial Narrow" pitchFamily="34" charset="0"/>
              </a:rPr>
              <a:t>Точность передач возможна только при условии, если передающий:        </a:t>
            </a:r>
            <a:br>
              <a:rPr lang="ru-RU" dirty="0" smtClean="0">
                <a:latin typeface="Arial Narrow" pitchFamily="34" charset="0"/>
              </a:rPr>
            </a:br>
            <a:r>
              <a:rPr lang="ru-RU" dirty="0" smtClean="0">
                <a:latin typeface="Arial Narrow" pitchFamily="34" charset="0"/>
              </a:rPr>
              <a:t>1.       Оценит правильно обстановку на площадке (расположение партнеров и противника).</a:t>
            </a:r>
            <a:br>
              <a:rPr lang="ru-RU" dirty="0" smtClean="0">
                <a:latin typeface="Arial Narrow" pitchFamily="34" charset="0"/>
              </a:rPr>
            </a:br>
            <a:r>
              <a:rPr lang="ru-RU" dirty="0" smtClean="0">
                <a:latin typeface="Arial Narrow" pitchFamily="34" charset="0"/>
              </a:rPr>
              <a:t>2.       Определит расстояние, на которое нужно передать мяч.</a:t>
            </a:r>
            <a:br>
              <a:rPr lang="ru-RU" dirty="0" smtClean="0">
                <a:latin typeface="Arial Narrow" pitchFamily="34" charset="0"/>
              </a:rPr>
            </a:br>
            <a:r>
              <a:rPr lang="ru-RU" dirty="0" smtClean="0">
                <a:latin typeface="Arial Narrow" pitchFamily="34" charset="0"/>
              </a:rPr>
              <a:t>3.       Выберет способ передачи соответственно обстановке, который может обеспечить успех передачи.</a:t>
            </a:r>
            <a:br>
              <a:rPr lang="ru-RU" dirty="0" smtClean="0">
                <a:latin typeface="Arial Narrow" pitchFamily="34" charset="0"/>
              </a:rPr>
            </a:br>
            <a:r>
              <a:rPr lang="ru-RU" dirty="0" smtClean="0">
                <a:latin typeface="Arial Narrow" pitchFamily="34" charset="0"/>
              </a:rPr>
              <a:t>4.       Правильно выполнит выбранную передачу.</a:t>
            </a:r>
          </a:p>
          <a:p>
            <a:pPr rtl="0"/>
            <a:endParaRPr lang="ru-RU" dirty="0">
              <a:latin typeface="Arial Narrow" pitchFamily="34" charset="0"/>
            </a:endParaRPr>
          </a:p>
        </p:txBody>
      </p:sp>
      <p:pic>
        <p:nvPicPr>
          <p:cNvPr id="9218" name="Picture 2" descr="https://im0-tub-ru.yandex.net/i?id=86866347fb6d6196c74cfbe07844afb2&amp;n=33&amp;h=215&amp;w=277"/>
          <p:cNvPicPr>
            <a:picLocks noChangeAspect="1" noChangeArrowheads="1"/>
          </p:cNvPicPr>
          <p:nvPr/>
        </p:nvPicPr>
        <p:blipFill>
          <a:blip r:embed="rId2" cstate="print"/>
          <a:srcRect/>
          <a:stretch>
            <a:fillRect/>
          </a:stretch>
        </p:blipFill>
        <p:spPr bwMode="auto">
          <a:xfrm>
            <a:off x="6858000" y="685800"/>
            <a:ext cx="4495800" cy="5334000"/>
          </a:xfrm>
          <a:prstGeom prst="rect">
            <a:avLst/>
          </a:prstGeom>
          <a:noFill/>
        </p:spPr>
      </p:pic>
    </p:spTree>
    <p:extLst>
      <p:ext uri="{BB962C8B-B14F-4D97-AF65-F5344CB8AC3E}">
        <p14:creationId xmlns:p14="http://schemas.microsoft.com/office/powerpoint/2010/main" val="2993111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14800" y="152401"/>
            <a:ext cx="6096000" cy="762000"/>
          </a:xfrm>
        </p:spPr>
        <p:txBody>
          <a:bodyPr rtlCol="0">
            <a:normAutofit/>
          </a:bodyPr>
          <a:lstStyle/>
          <a:p>
            <a:r>
              <a:rPr lang="ru-RU" i="1" dirty="0" smtClean="0">
                <a:effectLst>
                  <a:outerShdw blurRad="38100" dist="38100" dir="2700000" algn="tl">
                    <a:srgbClr val="000000">
                      <a:alpha val="43137"/>
                    </a:srgbClr>
                  </a:outerShdw>
                </a:effectLst>
                <a:latin typeface="Arial Narrow" pitchFamily="34" charset="0"/>
              </a:rPr>
              <a:t>Передача двумя руками</a:t>
            </a:r>
            <a:endParaRPr lang="ru-RU" dirty="0">
              <a:effectLst>
                <a:outerShdw blurRad="38100" dist="38100" dir="2700000" algn="tl">
                  <a:srgbClr val="000000">
                    <a:alpha val="43137"/>
                  </a:srgbClr>
                </a:outerShdw>
              </a:effectLst>
              <a:latin typeface="Arial Narrow" pitchFamily="34" charset="0"/>
            </a:endParaRPr>
          </a:p>
        </p:txBody>
      </p:sp>
      <p:sp>
        <p:nvSpPr>
          <p:cNvPr id="3" name="Текст 2"/>
          <p:cNvSpPr>
            <a:spLocks noGrp="1"/>
          </p:cNvSpPr>
          <p:nvPr>
            <p:ph type="body" idx="1"/>
          </p:nvPr>
        </p:nvSpPr>
        <p:spPr>
          <a:xfrm>
            <a:off x="838200" y="990600"/>
            <a:ext cx="10972800" cy="2743200"/>
          </a:xfrm>
        </p:spPr>
        <p:txBody>
          <a:bodyPr rtlCol="0">
            <a:normAutofit/>
          </a:bodyPr>
          <a:lstStyle/>
          <a:p>
            <a:r>
              <a:rPr lang="ru-RU" dirty="0" smtClean="0"/>
              <a:t>Самой распространенной и надежной передачей мяча, обеспечивающей большую точность и быстроту, является передача двумя руками от груди.</a:t>
            </a:r>
            <a:br>
              <a:rPr lang="ru-RU" dirty="0" smtClean="0"/>
            </a:br>
            <a:r>
              <a:rPr lang="ru-RU" dirty="0" smtClean="0"/>
              <a:t>Эта передача может одинаково хорошо осуществляться о землю, в прыжке, от груди, из-за головы, с места и в движении.</a:t>
            </a:r>
          </a:p>
          <a:p>
            <a:r>
              <a:rPr lang="ru-RU" dirty="0" smtClean="0"/>
              <a:t>Передача двумя руками от груди выполняется кистями, так называемая «кистевая» передача, или сочетанием работы кистей с выпрямлением рук. </a:t>
            </a:r>
            <a:br>
              <a:rPr lang="ru-RU" dirty="0" smtClean="0"/>
            </a:br>
            <a:r>
              <a:rPr lang="ru-RU" dirty="0" smtClean="0"/>
              <a:t>При передаче мяча кистями сначала делается замах, т. е. наклон кистей вниз, затем — резкое выпрямление их в исходное положение с толчковым движением всех пальцев</a:t>
            </a:r>
          </a:p>
          <a:p>
            <a:pPr rtl="0"/>
            <a:endParaRPr lang="ru-RU" dirty="0"/>
          </a:p>
        </p:txBody>
      </p:sp>
      <p:pic>
        <p:nvPicPr>
          <p:cNvPr id="6146" name="Picture 2" descr="C:\Users\рпарп\Desktop\аттестация Логиновой  И. Г\конспекты  и презентации для аттестации\мои презентации\ПЕРЕДАЧА ОТ ГРУДИ.jpg"/>
          <p:cNvPicPr>
            <a:picLocks noChangeAspect="1" noChangeArrowheads="1"/>
          </p:cNvPicPr>
          <p:nvPr/>
        </p:nvPicPr>
        <p:blipFill>
          <a:blip r:embed="rId2" cstate="print"/>
          <a:srcRect/>
          <a:stretch>
            <a:fillRect/>
          </a:stretch>
        </p:blipFill>
        <p:spPr bwMode="auto">
          <a:xfrm>
            <a:off x="1752600" y="3733800"/>
            <a:ext cx="7162800" cy="2743200"/>
          </a:xfrm>
          <a:prstGeom prst="rect">
            <a:avLst/>
          </a:prstGeom>
          <a:noFill/>
        </p:spPr>
      </p:pic>
    </p:spTree>
    <p:extLst>
      <p:ext uri="{BB962C8B-B14F-4D97-AF65-F5344CB8AC3E}">
        <p14:creationId xmlns:p14="http://schemas.microsoft.com/office/powerpoint/2010/main" val="2993111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0" y="304800"/>
            <a:ext cx="6705600" cy="762000"/>
          </a:xfrm>
        </p:spPr>
        <p:txBody>
          <a:bodyPr rtlCol="0"/>
          <a:lstStyle/>
          <a:p>
            <a:r>
              <a:rPr lang="ru-RU" i="1" dirty="0" smtClean="0">
                <a:effectLst>
                  <a:outerShdw blurRad="38100" dist="38100" dir="2700000" algn="tl">
                    <a:srgbClr val="000000">
                      <a:alpha val="43137"/>
                    </a:srgbClr>
                  </a:outerShdw>
                </a:effectLst>
                <a:latin typeface="Arial Narrow" pitchFamily="34" charset="0"/>
              </a:rPr>
              <a:t>Передача двумя руками</a:t>
            </a:r>
            <a:endParaRPr lang="ru-RU" dirty="0"/>
          </a:p>
        </p:txBody>
      </p:sp>
      <p:sp>
        <p:nvSpPr>
          <p:cNvPr id="3" name="Текст 2"/>
          <p:cNvSpPr>
            <a:spLocks noGrp="1"/>
          </p:cNvSpPr>
          <p:nvPr>
            <p:ph type="body" idx="1"/>
          </p:nvPr>
        </p:nvSpPr>
        <p:spPr>
          <a:xfrm>
            <a:off x="762000" y="1143000"/>
            <a:ext cx="10363200" cy="2971800"/>
          </a:xfrm>
        </p:spPr>
        <p:txBody>
          <a:bodyPr rtlCol="0">
            <a:normAutofit lnSpcReduction="10000"/>
          </a:bodyPr>
          <a:lstStyle/>
          <a:p>
            <a:r>
              <a:rPr lang="ru-RU" dirty="0" smtClean="0"/>
              <a:t>Выполняя передачу двумя руками от груди нужно помнить: не следует разводить локти в стороны при замахе, они должны быть опущены; движения рук и ног должны быть согласованы. Разгибать колени активно, мяч кистями выпускать хлестко; ловлю мяча и последующую передачу делать слитно, без паузы, без лишних движений. Типичные ошибки:</a:t>
            </a:r>
          </a:p>
          <a:p>
            <a:r>
              <a:rPr lang="ru-RU" dirty="0" smtClean="0"/>
              <a:t>1) движения верхних и нижних конечностей не согласованы;</a:t>
            </a:r>
          </a:p>
          <a:p>
            <a:r>
              <a:rPr lang="ru-RU" dirty="0" smtClean="0"/>
              <a:t>2) при замахе локти широко расставлены в стороны;</a:t>
            </a:r>
          </a:p>
          <a:p>
            <a:r>
              <a:rPr lang="ru-RU" dirty="0" smtClean="0"/>
              <a:t>3) чрезмерная амплитуда замаха;</a:t>
            </a:r>
          </a:p>
          <a:p>
            <a:r>
              <a:rPr lang="ru-RU" dirty="0" smtClean="0"/>
              <a:t>4) отсутствие </a:t>
            </a:r>
            <a:r>
              <a:rPr lang="ru-RU" dirty="0" err="1" smtClean="0"/>
              <a:t>захлеста</a:t>
            </a:r>
            <a:r>
              <a:rPr lang="ru-RU" dirty="0" smtClean="0"/>
              <a:t> кисти;</a:t>
            </a:r>
          </a:p>
          <a:p>
            <a:r>
              <a:rPr lang="ru-RU" dirty="0" smtClean="0"/>
              <a:t>5) потеря равновесия;</a:t>
            </a:r>
          </a:p>
          <a:p>
            <a:r>
              <a:rPr lang="ru-RU" dirty="0" smtClean="0"/>
              <a:t>6) при замахе туловище наклоняется назад.</a:t>
            </a:r>
          </a:p>
          <a:p>
            <a:pPr rtl="0"/>
            <a:endParaRPr lang="ru-RU" dirty="0"/>
          </a:p>
        </p:txBody>
      </p:sp>
      <p:pic>
        <p:nvPicPr>
          <p:cNvPr id="4" name="Рисунок 3"/>
          <p:cNvPicPr/>
          <p:nvPr/>
        </p:nvPicPr>
        <p:blipFill>
          <a:blip r:embed="rId2" cstate="print">
            <a:lum contrast="40000"/>
          </a:blip>
          <a:srcRect t="4596" b="20393"/>
          <a:stretch>
            <a:fillRect/>
          </a:stretch>
        </p:blipFill>
        <p:spPr bwMode="auto">
          <a:xfrm>
            <a:off x="2743200" y="4038600"/>
            <a:ext cx="9067800" cy="2209800"/>
          </a:xfrm>
          <a:prstGeom prst="rect">
            <a:avLst/>
          </a:prstGeom>
          <a:noFill/>
          <a:ln w="9525">
            <a:noFill/>
            <a:miter lim="800000"/>
            <a:headEnd/>
            <a:tailEnd/>
          </a:ln>
        </p:spPr>
      </p:pic>
    </p:spTree>
    <p:extLst>
      <p:ext uri="{BB962C8B-B14F-4D97-AF65-F5344CB8AC3E}">
        <p14:creationId xmlns:p14="http://schemas.microsoft.com/office/powerpoint/2010/main" val="2993111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124200" y="152401"/>
            <a:ext cx="6248400" cy="762000"/>
          </a:xfrm>
        </p:spPr>
        <p:txBody>
          <a:bodyPr rtlCol="0"/>
          <a:lstStyle/>
          <a:p>
            <a:r>
              <a:rPr lang="ru-RU" i="1" dirty="0" smtClean="0">
                <a:effectLst>
                  <a:outerShdw blurRad="38100" dist="38100" dir="2700000" algn="tl">
                    <a:srgbClr val="000000">
                      <a:alpha val="43137"/>
                    </a:srgbClr>
                  </a:outerShdw>
                </a:effectLst>
                <a:latin typeface="Arial Narrow" pitchFamily="34" charset="0"/>
              </a:rPr>
              <a:t>Передача одной рукой</a:t>
            </a:r>
            <a:endParaRPr lang="ru-RU" dirty="0">
              <a:effectLst>
                <a:outerShdw blurRad="38100" dist="38100" dir="2700000" algn="tl">
                  <a:srgbClr val="000000">
                    <a:alpha val="43137"/>
                  </a:srgbClr>
                </a:outerShdw>
              </a:effectLst>
              <a:latin typeface="Arial Narrow" pitchFamily="34" charset="0"/>
            </a:endParaRPr>
          </a:p>
        </p:txBody>
      </p:sp>
      <p:sp>
        <p:nvSpPr>
          <p:cNvPr id="3" name="Текст 2"/>
          <p:cNvSpPr>
            <a:spLocks noGrp="1"/>
          </p:cNvSpPr>
          <p:nvPr>
            <p:ph type="body" idx="1"/>
          </p:nvPr>
        </p:nvSpPr>
        <p:spPr>
          <a:xfrm>
            <a:off x="914400" y="1143000"/>
            <a:ext cx="10204450" cy="2971800"/>
          </a:xfrm>
        </p:spPr>
        <p:txBody>
          <a:bodyPr rtlCol="0">
            <a:normAutofit/>
          </a:bodyPr>
          <a:lstStyle/>
          <a:p>
            <a:r>
              <a:rPr lang="ru-RU" dirty="0" smtClean="0"/>
              <a:t>Передача одной рукой применяется давно. Эта передача во всех ее разновидностях — от плеча, снизу, сбоку и т. п. употребляется в основном для длинных передач. Она обеспечивает большую скорость полета мяча. Передача одной рукой от плеча является самой распространенной. При ее выполнении баскетболист ставит полусогнутые ноги на ширину плеч (тяжесть тела распределяется на две ноги), кисть руки с мячом находится на высоте плеча. Резким рывком разгибая руку в направлении передачи, игрок выпускает мяч.</a:t>
            </a:r>
          </a:p>
          <a:p>
            <a:pPr rtl="0"/>
            <a:endParaRPr lang="ru-RU" dirty="0"/>
          </a:p>
        </p:txBody>
      </p:sp>
      <p:pic>
        <p:nvPicPr>
          <p:cNvPr id="7170" name="Picture 2" descr="C:\Users\рпарп\Desktop\аттестация Логиновой  И. Г\конспекты  и презентации для аттестации\мои презентации\передача одной рукой.jpg"/>
          <p:cNvPicPr>
            <a:picLocks noChangeAspect="1" noChangeArrowheads="1"/>
          </p:cNvPicPr>
          <p:nvPr/>
        </p:nvPicPr>
        <p:blipFill>
          <a:blip r:embed="rId2" cstate="print"/>
          <a:srcRect/>
          <a:stretch>
            <a:fillRect/>
          </a:stretch>
        </p:blipFill>
        <p:spPr bwMode="auto">
          <a:xfrm>
            <a:off x="1295400" y="3810000"/>
            <a:ext cx="7696200" cy="2362200"/>
          </a:xfrm>
          <a:prstGeom prst="rect">
            <a:avLst/>
          </a:prstGeom>
          <a:noFill/>
        </p:spPr>
      </p:pic>
    </p:spTree>
    <p:extLst>
      <p:ext uri="{BB962C8B-B14F-4D97-AF65-F5344CB8AC3E}">
        <p14:creationId xmlns:p14="http://schemas.microsoft.com/office/powerpoint/2010/main" val="2993111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76600" y="381000"/>
            <a:ext cx="6248400" cy="990600"/>
          </a:xfrm>
        </p:spPr>
        <p:txBody>
          <a:bodyPr>
            <a:normAutofit fontScale="90000"/>
          </a:bodyPr>
          <a:lstStyle/>
          <a:p>
            <a:r>
              <a:rPr lang="ru-RU" dirty="0" smtClean="0">
                <a:effectLst>
                  <a:outerShdw blurRad="38100" dist="38100" dir="2700000" algn="tl">
                    <a:srgbClr val="000000">
                      <a:alpha val="43137"/>
                    </a:srgbClr>
                  </a:outerShdw>
                </a:effectLst>
                <a:latin typeface="Arial Narrow" pitchFamily="34" charset="0"/>
              </a:rPr>
              <a:t>Передача мяча</a:t>
            </a:r>
            <a:br>
              <a:rPr lang="ru-RU" dirty="0" smtClean="0">
                <a:effectLst>
                  <a:outerShdw blurRad="38100" dist="38100" dir="2700000" algn="tl">
                    <a:srgbClr val="000000">
                      <a:alpha val="43137"/>
                    </a:srgbClr>
                  </a:outerShdw>
                </a:effectLst>
                <a:latin typeface="Arial Narrow" pitchFamily="34" charset="0"/>
              </a:rPr>
            </a:br>
            <a:endParaRPr lang="ru-RU" dirty="0"/>
          </a:p>
        </p:txBody>
      </p:sp>
      <p:sp>
        <p:nvSpPr>
          <p:cNvPr id="3" name="Текст 2"/>
          <p:cNvSpPr>
            <a:spLocks noGrp="1"/>
          </p:cNvSpPr>
          <p:nvPr>
            <p:ph type="body" idx="1"/>
          </p:nvPr>
        </p:nvSpPr>
        <p:spPr>
          <a:xfrm>
            <a:off x="533400" y="990600"/>
            <a:ext cx="5943600" cy="5715000"/>
          </a:xfrm>
        </p:spPr>
        <p:txBody>
          <a:bodyPr>
            <a:normAutofit fontScale="92500" lnSpcReduction="10000"/>
          </a:bodyPr>
          <a:lstStyle/>
          <a:p>
            <a:r>
              <a:rPr lang="ru-RU" dirty="0" smtClean="0"/>
              <a:t>1. Не показывайте противнику направление передачи. Используйте при передачах периферическое зрение (игрок будто не смотрит в направлении передачи мяча, но в действительности он видит его уголком глаза).</a:t>
            </a:r>
          </a:p>
          <a:p>
            <a:r>
              <a:rPr lang="ru-RU" dirty="0" smtClean="0"/>
              <a:t>2. При передачах, пытаясь обмануть противника, не обманывайте своего партнера.</a:t>
            </a:r>
          </a:p>
          <a:p>
            <a:r>
              <a:rPr lang="ru-RU" dirty="0" smtClean="0"/>
              <a:t>3. Не злоупотребляйте передачами. Излишние передачи мяча - это пустая трата времени.</a:t>
            </a:r>
          </a:p>
          <a:p>
            <a:r>
              <a:rPr lang="ru-RU" dirty="0" smtClean="0"/>
              <a:t>4. Используйте в комбинациях самые простые передачи.</a:t>
            </a:r>
          </a:p>
          <a:p>
            <a:r>
              <a:rPr lang="ru-RU" dirty="0" smtClean="0"/>
              <a:t>5. Изучайте, какие способы передач целесообразно применять в различных игровых положениях. Например, отдавая мяч в центр, применяйте передачу из-за головы резким движением кистей.</a:t>
            </a:r>
          </a:p>
          <a:p>
            <a:r>
              <a:rPr lang="ru-RU" dirty="0" smtClean="0"/>
              <a:t>6. Надуманные, вычурные передачи лишь увеличивают число потерь.</a:t>
            </a:r>
          </a:p>
          <a:p>
            <a:r>
              <a:rPr lang="ru-RU" dirty="0" smtClean="0"/>
              <a:t>7. Сигнализируйте вашему партнеру, что вы собираетесь передать ему мяч. Смотрите также, когда и куда  он ожидает передачу.</a:t>
            </a:r>
          </a:p>
          <a:p>
            <a:r>
              <a:rPr lang="ru-RU" dirty="0" smtClean="0"/>
              <a:t>8. Старайтесь передать мяч на высоте, удобной для принимающего.</a:t>
            </a:r>
          </a:p>
          <a:p>
            <a:endParaRPr lang="ru-RU" dirty="0"/>
          </a:p>
        </p:txBody>
      </p:sp>
      <p:pic>
        <p:nvPicPr>
          <p:cNvPr id="5122" name="Picture 2" descr="http://vestitlt.net/uploads/images/00/00/90/2012/11/26/f48b05.jpg"/>
          <p:cNvPicPr>
            <a:picLocks noChangeAspect="1" noChangeArrowheads="1"/>
          </p:cNvPicPr>
          <p:nvPr/>
        </p:nvPicPr>
        <p:blipFill>
          <a:blip r:embed="rId2" cstate="print"/>
          <a:srcRect/>
          <a:stretch>
            <a:fillRect/>
          </a:stretch>
        </p:blipFill>
        <p:spPr bwMode="auto">
          <a:xfrm>
            <a:off x="6629400" y="914400"/>
            <a:ext cx="5257800" cy="4876800"/>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Basketball">
      <a:dk1>
        <a:sysClr val="windowText" lastClr="000000"/>
      </a:dk1>
      <a:lt1>
        <a:sysClr val="window" lastClr="FFFFFF"/>
      </a:lt1>
      <a:dk2>
        <a:srgbClr val="51270B"/>
      </a:dk2>
      <a:lt2>
        <a:srgbClr val="CAAF92"/>
      </a:lt2>
      <a:accent1>
        <a:srgbClr val="8C061E"/>
      </a:accent1>
      <a:accent2>
        <a:srgbClr val="CD0205"/>
      </a:accent2>
      <a:accent3>
        <a:srgbClr val="D05002"/>
      </a:accent3>
      <a:accent4>
        <a:srgbClr val="052A5E"/>
      </a:accent4>
      <a:accent5>
        <a:srgbClr val="1A559C"/>
      </a:accent5>
      <a:accent6>
        <a:srgbClr val="156645"/>
      </a:accent6>
      <a:hlink>
        <a:srgbClr val="D05002"/>
      </a:hlink>
      <a:folHlink>
        <a:srgbClr val="808080"/>
      </a:folHlink>
    </a:clrScheme>
    <a:fontScheme name="Impact - Franklin Gothic Medium">
      <a:majorFont>
        <a:latin typeface="Impact"/>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asketball">
      <a:dk1>
        <a:sysClr val="windowText" lastClr="000000"/>
      </a:dk1>
      <a:lt1>
        <a:sysClr val="window" lastClr="FFFFFF"/>
      </a:lt1>
      <a:dk2>
        <a:srgbClr val="51270B"/>
      </a:dk2>
      <a:lt2>
        <a:srgbClr val="CAAF92"/>
      </a:lt2>
      <a:accent1>
        <a:srgbClr val="8C061E"/>
      </a:accent1>
      <a:accent2>
        <a:srgbClr val="CD0205"/>
      </a:accent2>
      <a:accent3>
        <a:srgbClr val="D05002"/>
      </a:accent3>
      <a:accent4>
        <a:srgbClr val="052A5E"/>
      </a:accent4>
      <a:accent5>
        <a:srgbClr val="1A559C"/>
      </a:accent5>
      <a:accent6>
        <a:srgbClr val="156645"/>
      </a:accent6>
      <a:hlink>
        <a:srgbClr val="D05002"/>
      </a:hlink>
      <a:folHlink>
        <a:srgbClr val="808080"/>
      </a:folHlink>
    </a:clrScheme>
    <a:fontScheme name="Impact - Franklin Gothic Medium">
      <a:majorFont>
        <a:latin typeface="Impact"/>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2394A7E-DAA4-49A6-A2E1-C4E8E87306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168D310D-4A5D-4E4B-9AC7-1412ED7A3017}">
  <ds:schemaRefs>
    <ds:schemaRef ds:uri="http://schemas.microsoft.com/office/infopath/2007/PartnerControls"/>
    <ds:schemaRef ds:uri="http://purl.org/dc/terms/"/>
    <ds:schemaRef ds:uri="http://schemas.microsoft.com/office/2006/metadata/properties"/>
    <ds:schemaRef ds:uri="http://purl.org/dc/dcmitype/"/>
    <ds:schemaRef ds:uri="http://schemas.microsoft.com/office/2006/documentManagement/types"/>
    <ds:schemaRef ds:uri="http://www.w3.org/XML/1998/namespace"/>
    <ds:schemaRef ds:uri="http://purl.org/dc/elements/1.1/"/>
    <ds:schemaRef ds:uri="http://schemas.openxmlformats.org/package/2006/metadata/core-properties"/>
  </ds:schemaRefs>
</ds:datastoreItem>
</file>

<file path=customXml/itemProps3.xml><?xml version="1.0" encoding="utf-8"?>
<ds:datastoreItem xmlns:ds="http://schemas.openxmlformats.org/officeDocument/2006/customXml" ds:itemID="{3490F993-4A60-4320-8214-6C61F2B2D88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Aspect</Template>
  <TotalTime>0</TotalTime>
  <Words>693</Words>
  <Application>Microsoft Office PowerPoint</Application>
  <PresentationFormat>Произвольный</PresentationFormat>
  <Paragraphs>46</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Аспект</vt:lpstr>
      <vt:lpstr>ЛОВЛЯ МЯЧА </vt:lpstr>
      <vt:lpstr>ЛОВЛЯ МЯЧА </vt:lpstr>
      <vt:lpstr>Ловля мяча двумя руками</vt:lpstr>
      <vt:lpstr>   Ловля мяча одной рукой</vt:lpstr>
      <vt:lpstr>Передача мяча </vt:lpstr>
      <vt:lpstr>Передача двумя руками</vt:lpstr>
      <vt:lpstr>Передача двумя руками</vt:lpstr>
      <vt:lpstr>Передача одной рукой</vt:lpstr>
      <vt:lpstr>Передача мяча </vt:lpstr>
      <vt:lpstr>Передача мяча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2013-07-31T01:42:28Z</dcterms:created>
  <dcterms:modified xsi:type="dcterms:W3CDTF">2020-03-30T18:25:31Z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NXPowerLiteLastOptimized">
    <vt:lpwstr>1217678</vt:lpwstr>
  </property>
  <property fmtid="{D5CDD505-2E9C-101B-9397-08002B2CF9AE}" pid="4" name="NXPowerLiteSettings">
    <vt:lpwstr>F7000400038000</vt:lpwstr>
  </property>
  <property fmtid="{D5CDD505-2E9C-101B-9397-08002B2CF9AE}" pid="5" name="NXPowerLiteVersion">
    <vt:lpwstr>D5.0.3</vt:lpwstr>
  </property>
</Properties>
</file>