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71" r:id="rId7"/>
    <p:sldId id="273" r:id="rId8"/>
    <p:sldId id="274" r:id="rId9"/>
    <p:sldId id="275" r:id="rId10"/>
    <p:sldId id="276" r:id="rId11"/>
    <p:sldId id="277" r:id="rId12"/>
    <p:sldId id="278" r:id="rId13"/>
    <p:sldId id="280" r:id="rId14"/>
    <p:sldId id="281" r:id="rId15"/>
    <p:sldId id="282" r:id="rId16"/>
    <p:sldId id="283" r:id="rId17"/>
    <p:sldId id="284" r:id="rId18"/>
    <p:sldId id="285" r:id="rId19"/>
    <p:sldId id="286" r:id="rId20"/>
    <p:sldId id="262" r:id="rId21"/>
    <p:sldId id="26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380" autoAdjust="0"/>
  </p:normalViewPr>
  <p:slideViewPr>
    <p:cSldViewPr>
      <p:cViewPr varScale="1">
        <p:scale>
          <a:sx n="77" d="100"/>
          <a:sy n="77" d="100"/>
        </p:scale>
        <p:origin x="-739" y="-77"/>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06.04.2020</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06.04.2020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06.04.2020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06.04.2020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r>
              <a:rPr lang="ru-RU" sz="2400" dirty="0" smtClean="0">
                <a:latin typeface="Monotype Corsiva" panose="03010101010201010101" pitchFamily="66" charset="0"/>
              </a:rPr>
              <a:t>Фотокадр. рук. Белоусов </a:t>
            </a:r>
            <a:r>
              <a:rPr lang="ru-RU" sz="2400" dirty="0" err="1" smtClean="0">
                <a:latin typeface="Monotype Corsiva" panose="03010101010201010101" pitchFamily="66" charset="0"/>
              </a:rPr>
              <a:t>а.ю</a:t>
            </a:r>
            <a:r>
              <a:rPr lang="ru-RU" sz="2400" dirty="0" smtClean="0">
                <a:latin typeface="Monotype Corsiva" panose="03010101010201010101" pitchFamily="66" charset="0"/>
              </a:rPr>
              <a:t>.</a:t>
            </a:r>
            <a:endParaRPr lang="ru-RU" sz="2400" dirty="0">
              <a:latin typeface="Monotype Corsiva" panose="03010101010201010101" pitchFamily="66" charset="0"/>
            </a:endParaRPr>
          </a:p>
        </p:txBody>
      </p:sp>
      <p:sp>
        <p:nvSpPr>
          <p:cNvPr id="2" name="Заголовок 1"/>
          <p:cNvSpPr>
            <a:spLocks noGrp="1"/>
          </p:cNvSpPr>
          <p:nvPr>
            <p:ph type="ctrTitle"/>
          </p:nvPr>
        </p:nvSpPr>
        <p:spPr>
          <a:xfrm>
            <a:off x="560241" y="2996952"/>
            <a:ext cx="6629400" cy="1296144"/>
          </a:xfrm>
        </p:spPr>
        <p:txBody>
          <a:bodyPr/>
          <a:lstStyle/>
          <a:p>
            <a:r>
              <a:rPr lang="ru-RU" sz="1400" dirty="0">
                <a:latin typeface="Times New Roman"/>
                <a:ea typeface="Calibri"/>
              </a:rPr>
              <a:t>Портрет: студийный, репортажный, официальный, групповой</a:t>
            </a:r>
            <a:r>
              <a:rPr lang="ru-RU" sz="1400" dirty="0" smtClean="0">
                <a:latin typeface="Times New Roman"/>
                <a:ea typeface="Calibri"/>
              </a:rPr>
              <a:t>.</a:t>
            </a:r>
            <a:br>
              <a:rPr lang="ru-RU" sz="1400" dirty="0" smtClean="0">
                <a:latin typeface="Times New Roman"/>
                <a:ea typeface="Calibri"/>
              </a:rPr>
            </a:br>
            <a:r>
              <a:rPr lang="ru-RU" sz="1400" dirty="0" smtClean="0">
                <a:latin typeface="Times New Roman"/>
                <a:ea typeface="Calibri"/>
              </a:rPr>
              <a:t> </a:t>
            </a:r>
            <a:r>
              <a:rPr lang="ru-RU" sz="1400" dirty="0">
                <a:latin typeface="Times New Roman"/>
                <a:ea typeface="Calibri"/>
              </a:rPr>
              <a:t>Технические правила и приёмы, присущие портретной съёмке</a:t>
            </a:r>
            <a:r>
              <a:rPr lang="ru-RU" sz="1400" dirty="0" smtClean="0">
                <a:latin typeface="Times New Roman"/>
                <a:ea typeface="Calibri"/>
              </a:rPr>
              <a:t>. </a:t>
            </a:r>
            <a:r>
              <a:rPr lang="ru-RU" sz="1400" smtClean="0">
                <a:latin typeface="Times New Roman"/>
                <a:ea typeface="Calibri"/>
              </a:rPr>
              <a:t>Ч.1.</a:t>
            </a:r>
            <a:endParaRPr lang="ru-RU" sz="1400" dirty="0"/>
          </a:p>
        </p:txBody>
      </p:sp>
      <p:pic>
        <p:nvPicPr>
          <p:cNvPr id="1026" name="Picture 2" descr="C:\Users\Артём\Desktop\Презентации\Tjom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581704"/>
            <a:ext cx="5616623" cy="4361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2060847"/>
            <a:ext cx="3816424" cy="646331"/>
          </a:xfrm>
          <a:prstGeom prst="rect">
            <a:avLst/>
          </a:prstGeom>
          <a:noFill/>
        </p:spPr>
        <p:txBody>
          <a:bodyPr wrap="square" rtlCol="0">
            <a:spAutoFit/>
          </a:bodyPr>
          <a:lstStyle/>
          <a:p>
            <a:r>
              <a:rPr lang="ru-RU" dirty="0" smtClean="0">
                <a:latin typeface="Monotype Corsiva" panose="03010101010201010101" pitchFamily="66" charset="0"/>
              </a:rPr>
              <a:t>МБУДО «Детский  оздоровительно-образовательный центр города Ельца»</a:t>
            </a:r>
            <a:endParaRPr lang="ru-RU" dirty="0">
              <a:latin typeface="Monotype Corsiva" panose="03010101010201010101" pitchFamily="66" charset="0"/>
            </a:endParaRPr>
          </a:p>
        </p:txBody>
      </p:sp>
    </p:spTree>
    <p:extLst>
      <p:ext uri="{BB962C8B-B14F-4D97-AF65-F5344CB8AC3E}">
        <p14:creationId xmlns:p14="http://schemas.microsoft.com/office/powerpoint/2010/main" val="164155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Ирвин </a:t>
            </a:r>
            <a:r>
              <a:rPr lang="ru-RU" dirty="0" err="1" smtClean="0"/>
              <a:t>пэн</a:t>
            </a:r>
            <a:endParaRPr lang="ru-RU" dirty="0"/>
          </a:p>
        </p:txBody>
      </p:sp>
      <p:sp>
        <p:nvSpPr>
          <p:cNvPr id="3" name="Объект 2"/>
          <p:cNvSpPr>
            <a:spLocks noGrp="1"/>
          </p:cNvSpPr>
          <p:nvPr>
            <p:ph idx="1"/>
          </p:nvPr>
        </p:nvSpPr>
        <p:spPr>
          <a:xfrm>
            <a:off x="107504" y="1752600"/>
            <a:ext cx="9001000" cy="2036440"/>
          </a:xfrm>
        </p:spPr>
        <p:txBody>
          <a:bodyPr>
            <a:normAutofit fontScale="62500" lnSpcReduction="20000"/>
          </a:bodyPr>
          <a:lstStyle/>
          <a:p>
            <a:pPr algn="just"/>
            <a:r>
              <a:rPr lang="ru-RU" dirty="0" err="1" smtClean="0"/>
              <a:t>Пэн</a:t>
            </a:r>
            <a:r>
              <a:rPr lang="ru-RU" dirty="0" smtClean="0"/>
              <a:t> </a:t>
            </a:r>
            <a:r>
              <a:rPr lang="ru-RU" dirty="0"/>
              <a:t>любил выстраивать для своих моделей пространство, использовал различные предметы мебели и устройства. Так в качестве фона он мог использовать, приобретённый накануне антикварный ковёр, используя разные его части для съемок портретов (философ Джон </a:t>
            </a:r>
            <a:r>
              <a:rPr lang="ru-RU" dirty="0" err="1"/>
              <a:t>Дьюи</a:t>
            </a:r>
            <a:r>
              <a:rPr lang="ru-RU" dirty="0"/>
              <a:t>, режиссер Альфред </a:t>
            </a:r>
            <a:r>
              <a:rPr lang="ru-RU" dirty="0" err="1"/>
              <a:t>Хичкок</a:t>
            </a:r>
            <a:r>
              <a:rPr lang="ru-RU" dirty="0"/>
              <a:t>). Вместе с тем </a:t>
            </a:r>
            <a:r>
              <a:rPr lang="ru-RU" dirty="0" err="1" smtClean="0"/>
              <a:t>Пэн</a:t>
            </a:r>
            <a:r>
              <a:rPr lang="ru-RU" dirty="0" smtClean="0"/>
              <a:t> </a:t>
            </a:r>
            <a:r>
              <a:rPr lang="ru-RU" dirty="0"/>
              <a:t>очень любил разнообразные этнографические исследования: фотографировал папуасов Новой Гвинеи, марокканцев, берберов и других представителей, так называемых примитивных народов. На этих фотографиях зачастую даже не видно лиц, они скрыты от зрителя платком, паранджой или маской и вместе с тем это не просто портрет какого-то человека, это портрет нации.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460137"/>
            <a:ext cx="2952328" cy="326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457181"/>
            <a:ext cx="3312368" cy="3268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395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Классики портретной фотографии: Арнольд </a:t>
            </a:r>
            <a:r>
              <a:rPr lang="ru-RU" dirty="0" err="1" smtClean="0"/>
              <a:t>ньюман</a:t>
            </a:r>
            <a:endParaRPr lang="ru-RU" dirty="0"/>
          </a:p>
        </p:txBody>
      </p:sp>
      <p:sp>
        <p:nvSpPr>
          <p:cNvPr id="3" name="Объект 2"/>
          <p:cNvSpPr>
            <a:spLocks noGrp="1"/>
          </p:cNvSpPr>
          <p:nvPr>
            <p:ph idx="1"/>
          </p:nvPr>
        </p:nvSpPr>
        <p:spPr>
          <a:xfrm>
            <a:off x="179512" y="1752600"/>
            <a:ext cx="8867760" cy="2108448"/>
          </a:xfrm>
        </p:spPr>
        <p:txBody>
          <a:bodyPr>
            <a:normAutofit fontScale="70000" lnSpcReduction="20000"/>
          </a:bodyPr>
          <a:lstStyle/>
          <a:p>
            <a:pPr algn="just"/>
            <a:r>
              <a:rPr lang="ru-RU" dirty="0"/>
              <a:t>Художественный портрет не механический оттиск. Такого рода портрет может и не понравится, тому с кого он сделан, так как это совокупность увиденного  фотографом. Так произошло с портретами Арнольда </a:t>
            </a:r>
            <a:r>
              <a:rPr lang="ru-RU" dirty="0" err="1"/>
              <a:t>Ньюмана</a:t>
            </a:r>
            <a:r>
              <a:rPr lang="ru-RU" dirty="0"/>
              <a:t> (1918 -2006) на которых были запечатлены Игорь Стравинский и </a:t>
            </a:r>
            <a:r>
              <a:rPr lang="ru-RU" dirty="0" err="1"/>
              <a:t>Боленн</a:t>
            </a:r>
            <a:r>
              <a:rPr lang="ru-RU" dirty="0"/>
              <a:t> </a:t>
            </a:r>
            <a:r>
              <a:rPr lang="ru-RU" dirty="0" err="1"/>
              <a:t>Крупп</a:t>
            </a:r>
            <a:r>
              <a:rPr lang="ru-RU" dirty="0"/>
              <a:t>. После второй мировой войны </a:t>
            </a:r>
            <a:r>
              <a:rPr lang="ru-RU" dirty="0" err="1"/>
              <a:t>Ньюман</a:t>
            </a:r>
            <a:r>
              <a:rPr lang="ru-RU" dirty="0"/>
              <a:t> был самым известным фотографом портретистом. Его фотографии не сходили с обложек ведущих журналов. Фотографию Стравинского не принял </a:t>
            </a:r>
            <a:r>
              <a:rPr lang="ru-RU" dirty="0" err="1"/>
              <a:t>Harpers</a:t>
            </a:r>
            <a:r>
              <a:rPr lang="ru-RU" dirty="0"/>
              <a:t> </a:t>
            </a:r>
            <a:r>
              <a:rPr lang="ru-RU" dirty="0" err="1"/>
              <a:t>Bazaar</a:t>
            </a:r>
            <a:r>
              <a:rPr lang="ru-RU" dirty="0"/>
              <a:t>, который и заказал ему портрет композитора. Её не принял и непререкаемый авторитет в мире глянцевых журналов Алексей </a:t>
            </a:r>
            <a:r>
              <a:rPr lang="ru-RU" dirty="0" err="1"/>
              <a:t>Бродович</a:t>
            </a:r>
            <a:r>
              <a:rPr lang="ru-RU"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909162"/>
            <a:ext cx="5555391" cy="284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909162"/>
            <a:ext cx="3024336" cy="2462213"/>
          </a:xfrm>
          <a:prstGeom prst="rect">
            <a:avLst/>
          </a:prstGeom>
          <a:noFill/>
        </p:spPr>
        <p:txBody>
          <a:bodyPr wrap="square" rtlCol="0">
            <a:spAutoFit/>
          </a:bodyPr>
          <a:lstStyle/>
          <a:p>
            <a:r>
              <a:rPr lang="ru-RU" sz="1100" dirty="0"/>
              <a:t>Снимок остался в полном распоряжении автора и впоследствии став знаменитым принёс ему немалые дивиденды. А сам Игорь Стравинский во время новой встречи (</a:t>
            </a:r>
            <a:r>
              <a:rPr lang="ru-RU" sz="1100" dirty="0" err="1"/>
              <a:t>Ньюману</a:t>
            </a:r>
            <a:r>
              <a:rPr lang="ru-RU" sz="1100" dirty="0"/>
              <a:t> опять заказали портрет композитора) обнял фотографа и воскликнул: «Господи </a:t>
            </a:r>
            <a:r>
              <a:rPr lang="ru-RU" sz="1100" dirty="0" err="1"/>
              <a:t>Ньюман</a:t>
            </a:r>
            <a:r>
              <a:rPr lang="ru-RU" sz="1100" dirty="0"/>
              <a:t>, вы сделали меня известным!»  Впоследствии </a:t>
            </a:r>
            <a:r>
              <a:rPr lang="ru-RU" sz="1100" dirty="0" err="1"/>
              <a:t>Ньюман</a:t>
            </a:r>
            <a:r>
              <a:rPr lang="ru-RU" sz="1100" dirty="0"/>
              <a:t> выпустит фотоальбом с серией портретов композитора «Браво Стравинский» (1967). Несколько иная история произошла с портретом </a:t>
            </a:r>
            <a:r>
              <a:rPr lang="ru-RU" sz="1100" dirty="0" err="1"/>
              <a:t>Круппа</a:t>
            </a:r>
            <a:r>
              <a:rPr lang="ru-RU" sz="1100" dirty="0"/>
              <a:t>. Его не принял сам г-н фон Болен </a:t>
            </a:r>
            <a:r>
              <a:rPr lang="ru-RU" sz="1100" dirty="0" err="1"/>
              <a:t>Крупп</a:t>
            </a:r>
            <a:r>
              <a:rPr lang="ru-RU" sz="1100" dirty="0"/>
              <a:t>.</a:t>
            </a:r>
          </a:p>
        </p:txBody>
      </p:sp>
    </p:spTree>
    <p:extLst>
      <p:ext uri="{BB962C8B-B14F-4D97-AF65-F5344CB8AC3E}">
        <p14:creationId xmlns:p14="http://schemas.microsoft.com/office/powerpoint/2010/main" val="2533001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Арнольд </a:t>
            </a:r>
            <a:r>
              <a:rPr lang="ru-RU" dirty="0" err="1" smtClean="0"/>
              <a:t>ньюман</a:t>
            </a:r>
            <a:endParaRPr lang="ru-RU" dirty="0"/>
          </a:p>
        </p:txBody>
      </p:sp>
      <p:sp>
        <p:nvSpPr>
          <p:cNvPr id="3" name="Объект 2"/>
          <p:cNvSpPr>
            <a:spLocks noGrp="1"/>
          </p:cNvSpPr>
          <p:nvPr>
            <p:ph idx="1"/>
          </p:nvPr>
        </p:nvSpPr>
        <p:spPr/>
        <p:txBody>
          <a:bodyPr/>
          <a:lstStyle/>
          <a:p>
            <a:pPr algn="just"/>
            <a:r>
              <a:rPr lang="ru-RU" dirty="0"/>
              <a:t>Снимок остался в полном распоряжении автора и впоследствии став знаменитым принёс ему немалые дивиденды. А сам Игорь Стравинский во время новой встречи (</a:t>
            </a:r>
            <a:r>
              <a:rPr lang="ru-RU" dirty="0" err="1"/>
              <a:t>Ньюману</a:t>
            </a:r>
            <a:r>
              <a:rPr lang="ru-RU" dirty="0"/>
              <a:t> опять заказали портрет композитора) обнял фотографа и воскликнул: «Господи </a:t>
            </a:r>
            <a:r>
              <a:rPr lang="ru-RU" dirty="0" err="1"/>
              <a:t>Ньюман</a:t>
            </a:r>
            <a:r>
              <a:rPr lang="ru-RU" dirty="0"/>
              <a:t>, вы сделали меня известным!»  Впоследствии </a:t>
            </a:r>
            <a:r>
              <a:rPr lang="ru-RU" dirty="0" err="1"/>
              <a:t>Ньюман</a:t>
            </a:r>
            <a:r>
              <a:rPr lang="ru-RU" dirty="0"/>
              <a:t> выпустит фотоальбом с серией портретов композитора «Браво Стравинский» (1967). Несколько иная история произошла с портретом </a:t>
            </a:r>
            <a:r>
              <a:rPr lang="ru-RU" dirty="0" err="1"/>
              <a:t>Круппа</a:t>
            </a:r>
            <a:r>
              <a:rPr lang="ru-RU" dirty="0"/>
              <a:t>. Его не принял сам г-н фон Болен </a:t>
            </a:r>
            <a:r>
              <a:rPr lang="ru-RU" err="1"/>
              <a:t>Крупп</a:t>
            </a:r>
            <a:r>
              <a:rPr lang="ru-RU" smtClean="0"/>
              <a:t>.</a:t>
            </a:r>
            <a:endParaRPr lang="ru-RU" dirty="0" smtClean="0"/>
          </a:p>
        </p:txBody>
      </p:sp>
    </p:spTree>
    <p:extLst>
      <p:ext uri="{BB962C8B-B14F-4D97-AF65-F5344CB8AC3E}">
        <p14:creationId xmlns:p14="http://schemas.microsoft.com/office/powerpoint/2010/main" val="1992313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Арнольд </a:t>
            </a:r>
            <a:r>
              <a:rPr lang="ru-RU" dirty="0" err="1" smtClean="0"/>
              <a:t>Ньюман</a:t>
            </a:r>
            <a:endParaRPr lang="ru-RU" dirty="0"/>
          </a:p>
        </p:txBody>
      </p:sp>
      <p:sp>
        <p:nvSpPr>
          <p:cNvPr id="3" name="Объект 2"/>
          <p:cNvSpPr>
            <a:spLocks noGrp="1"/>
          </p:cNvSpPr>
          <p:nvPr>
            <p:ph idx="1"/>
          </p:nvPr>
        </p:nvSpPr>
        <p:spPr>
          <a:xfrm>
            <a:off x="179512" y="1752600"/>
            <a:ext cx="4536504" cy="4988768"/>
          </a:xfrm>
        </p:spPr>
        <p:txBody>
          <a:bodyPr>
            <a:normAutofit fontScale="70000" lnSpcReduction="20000"/>
          </a:bodyPr>
          <a:lstStyle/>
          <a:p>
            <a:pPr algn="just"/>
            <a:r>
              <a:rPr lang="ru-RU" dirty="0"/>
              <a:t>После съемки этого портрета </a:t>
            </a:r>
            <a:r>
              <a:rPr lang="ru-RU" dirty="0" err="1"/>
              <a:t>Ньюману</a:t>
            </a:r>
            <a:r>
              <a:rPr lang="ru-RU" dirty="0"/>
              <a:t> пришлось спешно уехать из страны, так как фотограф стал всерьез опасаться за свою жизнь. Ведь на снимке </a:t>
            </a:r>
            <a:r>
              <a:rPr lang="ru-RU" dirty="0" err="1"/>
              <a:t>Ньюмана</a:t>
            </a:r>
            <a:r>
              <a:rPr lang="ru-RU" dirty="0"/>
              <a:t> Круп предстал во всём своём великолепии </a:t>
            </a:r>
            <a:r>
              <a:rPr lang="ru-RU" dirty="0" err="1"/>
              <a:t>мефистофеля</a:t>
            </a:r>
            <a:r>
              <a:rPr lang="ru-RU" dirty="0"/>
              <a:t> ХХ века, зловещего символа злодея-буржуа, германского промышленника и военного преступника.  Сам </a:t>
            </a:r>
            <a:r>
              <a:rPr lang="ru-RU" dirty="0" err="1"/>
              <a:t>Крупп</a:t>
            </a:r>
            <a:r>
              <a:rPr lang="ru-RU" dirty="0"/>
              <a:t> при виде снимка пришёл в бешенство и пообещал объявить фотографа персоной нон грата в Германии. В этом портрете отразилось личное отношение </a:t>
            </a:r>
            <a:r>
              <a:rPr lang="ru-RU" dirty="0" err="1"/>
              <a:t>Ньюмана</a:t>
            </a:r>
            <a:r>
              <a:rPr lang="ru-RU" dirty="0"/>
              <a:t> к </a:t>
            </a:r>
            <a:r>
              <a:rPr lang="ru-RU" dirty="0" err="1"/>
              <a:t>Круппу</a:t>
            </a:r>
            <a:r>
              <a:rPr lang="ru-RU" dirty="0"/>
              <a:t>, чей портрет изначально, он не хотел делать, считая его чуть ли не дьяволом и заносчивым нацистом. На снимках </a:t>
            </a:r>
            <a:r>
              <a:rPr lang="ru-RU" dirty="0" err="1"/>
              <a:t>Ньюмана</a:t>
            </a:r>
            <a:r>
              <a:rPr lang="ru-RU" dirty="0"/>
              <a:t> много хорошо узнаваемых лиц его современников.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4032448" cy="49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72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Классики портретной фотографии: </a:t>
            </a:r>
            <a:r>
              <a:rPr lang="ru-RU" dirty="0" err="1" smtClean="0"/>
              <a:t>ричард</a:t>
            </a:r>
            <a:r>
              <a:rPr lang="ru-RU" dirty="0" smtClean="0"/>
              <a:t> </a:t>
            </a:r>
            <a:r>
              <a:rPr lang="ru-RU" dirty="0" err="1" smtClean="0"/>
              <a:t>аведон</a:t>
            </a:r>
            <a:endParaRPr lang="ru-RU" dirty="0"/>
          </a:p>
        </p:txBody>
      </p:sp>
      <p:sp>
        <p:nvSpPr>
          <p:cNvPr id="3" name="Объект 2"/>
          <p:cNvSpPr>
            <a:spLocks noGrp="1"/>
          </p:cNvSpPr>
          <p:nvPr>
            <p:ph idx="1"/>
          </p:nvPr>
        </p:nvSpPr>
        <p:spPr>
          <a:xfrm>
            <a:off x="179512" y="1752601"/>
            <a:ext cx="8784976" cy="2036439"/>
          </a:xfrm>
        </p:spPr>
        <p:txBody>
          <a:bodyPr>
            <a:normAutofit fontScale="70000" lnSpcReduction="20000"/>
          </a:bodyPr>
          <a:lstStyle/>
          <a:p>
            <a:r>
              <a:rPr lang="ru-RU" dirty="0"/>
              <a:t>Ричард </a:t>
            </a:r>
            <a:r>
              <a:rPr lang="ru-RU" dirty="0" err="1"/>
              <a:t>Аведон</a:t>
            </a:r>
            <a:r>
              <a:rPr lang="ru-RU" dirty="0"/>
              <a:t> (1923 - 2004) в своих фотографиях искал что-то очень важное…С </a:t>
            </a:r>
            <a:r>
              <a:rPr lang="ru-RU" dirty="0" err="1"/>
              <a:t>Аведоном</a:t>
            </a:r>
            <a:r>
              <a:rPr lang="ru-RU" dirty="0"/>
              <a:t> связана целая эпоха в </a:t>
            </a:r>
            <a:r>
              <a:rPr lang="ru-RU" dirty="0" err="1"/>
              <a:t>фэшн</a:t>
            </a:r>
            <a:r>
              <a:rPr lang="ru-RU" dirty="0"/>
              <a:t>-фотографии. Про него говорили, что он умел превращать людей в символы самих себя. В его коллекции портретов политики от </a:t>
            </a:r>
            <a:r>
              <a:rPr lang="ru-RU" dirty="0" err="1"/>
              <a:t>Дуайта</a:t>
            </a:r>
            <a:r>
              <a:rPr lang="ru-RU" dirty="0"/>
              <a:t> Эйзенхауэра до Хиллари Клинтон, художники от Пабло Пикассо до Энди </a:t>
            </a:r>
            <a:r>
              <a:rPr lang="ru-RU" dirty="0" err="1"/>
              <a:t>Уорхола</a:t>
            </a:r>
            <a:r>
              <a:rPr lang="ru-RU" dirty="0"/>
              <a:t>, люди искусства от Чарли Чаплина до </a:t>
            </a:r>
            <a:r>
              <a:rPr lang="ru-RU" dirty="0" err="1"/>
              <a:t>Бьорк</a:t>
            </a:r>
            <a:r>
              <a:rPr lang="ru-RU" dirty="0"/>
              <a:t>. Это человек, для которого мода была образом жизни. Он был первым, кто вывел моделей из студий на улицы города, пляжи, поместил в кафе, бары, в музейные залы и т.д.</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1008"/>
            <a:ext cx="4348725" cy="324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31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Ричард </a:t>
            </a:r>
            <a:r>
              <a:rPr lang="ru-RU" dirty="0" err="1" smtClean="0"/>
              <a:t>Аведон</a:t>
            </a:r>
            <a:endParaRPr lang="ru-RU" dirty="0"/>
          </a:p>
        </p:txBody>
      </p:sp>
      <p:sp>
        <p:nvSpPr>
          <p:cNvPr id="3" name="Объект 2"/>
          <p:cNvSpPr>
            <a:spLocks noGrp="1"/>
          </p:cNvSpPr>
          <p:nvPr>
            <p:ph idx="1"/>
          </p:nvPr>
        </p:nvSpPr>
        <p:spPr>
          <a:xfrm>
            <a:off x="179512" y="1752600"/>
            <a:ext cx="4752528" cy="2495491"/>
          </a:xfrm>
        </p:spPr>
        <p:txBody>
          <a:bodyPr>
            <a:normAutofit fontScale="55000" lnSpcReduction="20000"/>
          </a:bodyPr>
          <a:lstStyle/>
          <a:p>
            <a:r>
              <a:rPr lang="ru-RU" dirty="0"/>
              <a:t>Всё это многообразие естественных пейзажей и становится его местом для съемок, его съемочными площадками. Он совмещает </a:t>
            </a:r>
            <a:r>
              <a:rPr lang="ru-RU" dirty="0" err="1"/>
              <a:t>фэшн</a:t>
            </a:r>
            <a:r>
              <a:rPr lang="ru-RU" dirty="0"/>
              <a:t>-съемки с реальной жизнью. И так же как и Ирвин </a:t>
            </a:r>
            <a:r>
              <a:rPr lang="ru-RU" dirty="0" err="1"/>
              <a:t>Пенн</a:t>
            </a:r>
            <a:r>
              <a:rPr lang="ru-RU" dirty="0"/>
              <a:t> открывает выразительный минимализм студийных портретов. На его фотографиях </a:t>
            </a:r>
            <a:r>
              <a:rPr lang="ru-RU" dirty="0" err="1"/>
              <a:t>Сьюзан</a:t>
            </a:r>
            <a:r>
              <a:rPr lang="ru-RU" dirty="0"/>
              <a:t> Паркер летит на роликах по парижской Площади Согласия, а модель Кармен под зонтиком прыгает с парапета через воображаемую лужу. Самым узнаваемым снимком 50-х годов становится фотография, на которой изображена модель </a:t>
            </a:r>
            <a:r>
              <a:rPr lang="ru-RU" dirty="0" err="1"/>
              <a:t>Довима</a:t>
            </a:r>
            <a:r>
              <a:rPr lang="ru-RU" dirty="0"/>
              <a:t> в платье от Ив Сен-Лорана, в окружении африканских слонов.</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960440" cy="49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4212417"/>
            <a:ext cx="4104456" cy="1754326"/>
          </a:xfrm>
          <a:prstGeom prst="rect">
            <a:avLst/>
          </a:prstGeom>
          <a:noFill/>
        </p:spPr>
        <p:txBody>
          <a:bodyPr wrap="square" rtlCol="0">
            <a:spAutoFit/>
          </a:bodyPr>
          <a:lstStyle/>
          <a:p>
            <a:r>
              <a:rPr lang="ru-RU" sz="1200" i="1" dirty="0"/>
              <a:t>«Каждый фотографирующийся, знает, что его фотографируют. Поэтому он неестественен, он поневоле создает образ самого себя. Но есть ещё и мои представления. Моё «я» вступает в отношения с «приготовленной» личностью модели. Ответ, полученный в результате – производное от тех взаимодействий, которые происходят прямо в студии. Это химический процесс». </a:t>
            </a:r>
            <a:r>
              <a:rPr lang="ru-RU" sz="1200" i="1" dirty="0" err="1"/>
              <a:t>Ричар</a:t>
            </a:r>
            <a:r>
              <a:rPr lang="ru-RU" sz="1200" i="1" dirty="0"/>
              <a:t> </a:t>
            </a:r>
            <a:r>
              <a:rPr lang="ru-RU" sz="1200" i="1" dirty="0" err="1"/>
              <a:t>Аведон</a:t>
            </a:r>
            <a:endParaRPr lang="ru-RU" sz="1200" dirty="0"/>
          </a:p>
        </p:txBody>
      </p:sp>
    </p:spTree>
    <p:extLst>
      <p:ext uri="{BB962C8B-B14F-4D97-AF65-F5344CB8AC3E}">
        <p14:creationId xmlns:p14="http://schemas.microsoft.com/office/powerpoint/2010/main" val="794251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Стив мак</a:t>
            </a:r>
            <a:r>
              <a:rPr lang="en-US" dirty="0" smtClean="0"/>
              <a:t>`</a:t>
            </a:r>
            <a:r>
              <a:rPr lang="ru-RU" dirty="0" smtClean="0"/>
              <a:t>кари</a:t>
            </a:r>
            <a:endParaRPr lang="ru-RU" dirty="0"/>
          </a:p>
        </p:txBody>
      </p:sp>
      <p:sp>
        <p:nvSpPr>
          <p:cNvPr id="3" name="Объект 2"/>
          <p:cNvSpPr>
            <a:spLocks noGrp="1"/>
          </p:cNvSpPr>
          <p:nvPr>
            <p:ph idx="1"/>
          </p:nvPr>
        </p:nvSpPr>
        <p:spPr>
          <a:xfrm>
            <a:off x="179512" y="1695571"/>
            <a:ext cx="5328592" cy="5045797"/>
          </a:xfrm>
        </p:spPr>
        <p:txBody>
          <a:bodyPr>
            <a:normAutofit fontScale="55000" lnSpcReduction="20000"/>
          </a:bodyPr>
          <a:lstStyle/>
          <a:p>
            <a:r>
              <a:rPr lang="ru-RU" dirty="0"/>
              <a:t>Просмотрев весь этот калейдоскоп образов, понимаешь, насколько многогранен человек.  Мы сами не воспринимаем себя однозначно. Есть то какими мы сами видим себя в зеркале – это некая тайна, мы не хотим чтобы такими нас видели другие; есть то какими мы хотим, чтобы нас видели другие - это имидж который мы себе создаём; есть то, что в нас видят другие и чего мы сами упорно не хотим признавать в себе; и наконец, есть вещи, о существовании которых не знаем мы, не знают окружающие - это то, что проявляется в экстремальных ситуациях. Именно поэтому портреты, сделанные в горячих точках и в экстремальных условиях жизни для людей, так притягивают. Таких лиц не встретить на улицах спокойных европейских городов, где жизнь размеренна и плавно течёт своим чередом. Люди живут там, где жить нельзя… Их лица открытые и более настоящие, вместе с тем простые и понятные,  в их глазах читается вся их жизнь. И это не может не притягивать. Настоящее всегда подкупает. Это ещё один вид портрета, жанровый портрет, сделанный в естественных условиях жизни, там, где человек привык находиться изо дня в день. Всем нам хорошо знаком портрет Стива </a:t>
            </a:r>
            <a:r>
              <a:rPr lang="ru-RU" dirty="0" err="1"/>
              <a:t>МакКарри</a:t>
            </a:r>
            <a:r>
              <a:rPr lang="ru-RU" dirty="0"/>
              <a:t> «Афганской девочки», даже если вы и не знали автора фотографии, вы наверняка не раз встречали её.</a:t>
            </a:r>
          </a:p>
          <a:p>
            <a:endParaRPr lang="ru-RU" dirty="0"/>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95571"/>
            <a:ext cx="3326903" cy="497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254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Стив мак</a:t>
            </a:r>
            <a:r>
              <a:rPr lang="en-US" dirty="0" smtClean="0"/>
              <a:t>`</a:t>
            </a:r>
            <a:r>
              <a:rPr lang="ru-RU" dirty="0" smtClean="0"/>
              <a:t>карри</a:t>
            </a:r>
            <a:endParaRPr lang="ru-RU" dirty="0"/>
          </a:p>
        </p:txBody>
      </p:sp>
      <p:sp>
        <p:nvSpPr>
          <p:cNvPr id="3" name="Объект 2"/>
          <p:cNvSpPr>
            <a:spLocks noGrp="1"/>
          </p:cNvSpPr>
          <p:nvPr>
            <p:ph idx="1"/>
          </p:nvPr>
        </p:nvSpPr>
        <p:spPr>
          <a:xfrm>
            <a:off x="-151522" y="1752600"/>
            <a:ext cx="4644008" cy="3404592"/>
          </a:xfrm>
        </p:spPr>
        <p:txBody>
          <a:bodyPr>
            <a:normAutofit fontScale="55000" lnSpcReduction="20000"/>
          </a:bodyPr>
          <a:lstStyle/>
          <a:p>
            <a:r>
              <a:rPr lang="ru-RU" dirty="0"/>
              <a:t>И хотя у фотографа было множество других не менее живых портретов, он так и остался в истории фотографом одной фотографии. Впоследствии фотография была признана одной из 100 самых популярных фотографий по версии Национального географического общества (</a:t>
            </a:r>
            <a:r>
              <a:rPr lang="ru-RU" dirty="0" err="1"/>
              <a:t>National</a:t>
            </a:r>
            <a:r>
              <a:rPr lang="ru-RU" dirty="0"/>
              <a:t> </a:t>
            </a:r>
            <a:r>
              <a:rPr lang="ru-RU" dirty="0" err="1"/>
              <a:t>Geographic</a:t>
            </a:r>
            <a:r>
              <a:rPr lang="ru-RU" dirty="0"/>
              <a:t>). Она стала для американцев символом войны в Афганистане, её публиковали самые известные издания, печатали на плакатах, борцы за национальную независимость делали татуировки с изображением афганской девочки. Феномена популярности фотографии не мог объяснить и сам фотограф. Впоследствии он признавался, что в тот день он сделал много снимков афганских детей в местной школе и этот снимок был для него одним из многих. Это портреты на грани репортажа и художественной съёмки, фотограф просил позировать своих спонтанных моделей.</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1772816"/>
            <a:ext cx="2172131" cy="324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336436"/>
            <a:ext cx="2238896" cy="337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5157191"/>
            <a:ext cx="6264696" cy="1384995"/>
          </a:xfrm>
          <a:prstGeom prst="rect">
            <a:avLst/>
          </a:prstGeom>
          <a:noFill/>
        </p:spPr>
        <p:txBody>
          <a:bodyPr wrap="square" rtlCol="0">
            <a:spAutoFit/>
          </a:bodyPr>
          <a:lstStyle/>
          <a:p>
            <a:r>
              <a:rPr lang="ru-RU" sz="1400" i="1" dirty="0"/>
              <a:t>«Самое главное – быть предельно внимательным к человеку, серьёзным и последовательным  в своих намерениях, именно тогда снимок будет наиболее искренним. Я очень люблю наблюдать за людьми. Мне кажется, что лицо человека иногда может рассказать очень многое. Каждая моя фотография это не просто эпизод из жизни, это вся её история». Стив </a:t>
            </a:r>
            <a:r>
              <a:rPr lang="ru-RU" sz="1400" i="1" dirty="0" err="1"/>
              <a:t>МакКарри</a:t>
            </a:r>
            <a:endParaRPr lang="ru-RU" sz="1400" i="1" dirty="0"/>
          </a:p>
        </p:txBody>
      </p:sp>
    </p:spTree>
    <p:extLst>
      <p:ext uri="{BB962C8B-B14F-4D97-AF65-F5344CB8AC3E}">
        <p14:creationId xmlns:p14="http://schemas.microsoft.com/office/powerpoint/2010/main" val="3394597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Стив мак</a:t>
            </a:r>
            <a:r>
              <a:rPr lang="en-US" dirty="0" smtClean="0"/>
              <a:t>`</a:t>
            </a:r>
            <a:r>
              <a:rPr lang="ru-RU" dirty="0" smtClean="0"/>
              <a:t>карри</a:t>
            </a:r>
            <a:endParaRPr lang="ru-RU" dirty="0"/>
          </a:p>
        </p:txBody>
      </p:sp>
      <p:sp>
        <p:nvSpPr>
          <p:cNvPr id="3" name="Объект 2"/>
          <p:cNvSpPr>
            <a:spLocks noGrp="1"/>
          </p:cNvSpPr>
          <p:nvPr>
            <p:ph idx="1"/>
          </p:nvPr>
        </p:nvSpPr>
        <p:spPr>
          <a:xfrm>
            <a:off x="0" y="1700808"/>
            <a:ext cx="9110126" cy="1368152"/>
          </a:xfrm>
        </p:spPr>
        <p:txBody>
          <a:bodyPr>
            <a:normAutofit fontScale="70000" lnSpcReduction="20000"/>
          </a:bodyPr>
          <a:lstStyle/>
          <a:p>
            <a:r>
              <a:rPr lang="ru-RU" dirty="0"/>
              <a:t>Мы не будем касаться этической стороны таких портретов. Афганская девочка с фотографии Стива </a:t>
            </a:r>
            <a:r>
              <a:rPr lang="ru-RU" dirty="0" err="1"/>
              <a:t>МакКари</a:t>
            </a:r>
            <a:r>
              <a:rPr lang="ru-RU" dirty="0"/>
              <a:t>, живущая в ужасных условиях, не получила ничего с огромных гонораров, которые получил автор фотографии.  Хотя через много лет </a:t>
            </a:r>
            <a:r>
              <a:rPr lang="ru-RU" dirty="0" err="1"/>
              <a:t>National</a:t>
            </a:r>
            <a:r>
              <a:rPr lang="ru-RU" dirty="0"/>
              <a:t> </a:t>
            </a:r>
            <a:r>
              <a:rPr lang="ru-RU" dirty="0" err="1"/>
              <a:t>Geographic</a:t>
            </a:r>
            <a:r>
              <a:rPr lang="ru-RU" dirty="0"/>
              <a:t> организовал  целую экспедицию по её поискам, и она была найдена. В результате чего был опубликован уже два её портрета: когда она была девочкой и много лет спустя.</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770" y="2996952"/>
            <a:ext cx="5531242" cy="3752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713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7504" y="1752600"/>
            <a:ext cx="8856984" cy="4373563"/>
          </a:xfrm>
        </p:spPr>
        <p:txBody>
          <a:bodyPr>
            <a:normAutofit/>
          </a:bodyPr>
          <a:lstStyle/>
          <a:p>
            <a:r>
              <a:rPr lang="ru-RU" dirty="0"/>
              <a:t>Невозможно вместить в </a:t>
            </a:r>
            <a:r>
              <a:rPr lang="ru-RU" dirty="0" smtClean="0"/>
              <a:t>одни рамки, </a:t>
            </a:r>
            <a:r>
              <a:rPr lang="ru-RU" dirty="0"/>
              <a:t>то, что было сделано в портретной фотографии. Все эти фотографы жили и работали примерно в один период времени, снимая своих знаменитых современников. В результате мы можем сравнить индивидуальность образов, создаваемых фотохудожниками, увидеть такого разного Дали, Пикассо или </a:t>
            </a:r>
            <a:r>
              <a:rPr lang="ru-RU" dirty="0" err="1"/>
              <a:t>Хичкока</a:t>
            </a:r>
            <a:r>
              <a:rPr lang="ru-RU" dirty="0"/>
              <a:t>. Фотография на самом деле может быть очень субъективной. Портрет превращается в художественный, когда перестает быть просто фиксацией и становится мнением.</a:t>
            </a:r>
          </a:p>
        </p:txBody>
      </p:sp>
    </p:spTree>
    <p:extLst>
      <p:ext uri="{BB962C8B-B14F-4D97-AF65-F5344CB8AC3E}">
        <p14:creationId xmlns:p14="http://schemas.microsoft.com/office/powerpoint/2010/main" val="868703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Портрет</a:t>
            </a:r>
            <a:endParaRPr lang="ru-RU" dirty="0"/>
          </a:p>
        </p:txBody>
      </p:sp>
      <p:sp>
        <p:nvSpPr>
          <p:cNvPr id="3" name="Объект 2"/>
          <p:cNvSpPr>
            <a:spLocks noGrp="1"/>
          </p:cNvSpPr>
          <p:nvPr>
            <p:ph idx="1"/>
          </p:nvPr>
        </p:nvSpPr>
        <p:spPr>
          <a:xfrm>
            <a:off x="179512" y="1752600"/>
            <a:ext cx="8784976" cy="4373563"/>
          </a:xfrm>
        </p:spPr>
        <p:txBody>
          <a:bodyPr>
            <a:normAutofit lnSpcReduction="10000"/>
          </a:bodyPr>
          <a:lstStyle/>
          <a:p>
            <a:r>
              <a:rPr lang="ru-RU" sz="1600" dirty="0"/>
              <a:t>Портрет – самый распространённый и вместе с тем самый сложный жанр в фотографии. Человек многогранен и в разные моменты своей жизни он может выглядеть по-разному и вместе с тем оставаться настоящим. Настоящий портрет это даже не пойманное мгновение, это квинтэссенция жизни человека. Выражение лица постоянно меняется. Мы складываем мнение о знакомом человеке из совокупности свойственных ему выражений и состояний, а камера фиксирует лишь одно… </a:t>
            </a:r>
            <a:endParaRPr lang="ru-RU" sz="1600" dirty="0" smtClean="0"/>
          </a:p>
          <a:p>
            <a:r>
              <a:rPr lang="ru-RU" sz="1600" dirty="0" smtClean="0"/>
              <a:t>Художественным </a:t>
            </a:r>
            <a:r>
              <a:rPr lang="ru-RU" sz="1600" dirty="0"/>
              <a:t>можно назвать только тот портрет, который передаёт типичные характерные черты человека, некое духовное </a:t>
            </a:r>
            <a:r>
              <a:rPr lang="ru-RU" sz="1600" dirty="0" smtClean="0"/>
              <a:t>сходство.</a:t>
            </a:r>
          </a:p>
          <a:p>
            <a:r>
              <a:rPr lang="ru-RU" sz="1600" dirty="0"/>
              <a:t>Художник может подметить совокупность черт характерных человеку и запечатлеть их, камера сохранит лишь сиюминутный момент, который должен быть пойман так, чтобы отражать наиболее характерное состояние для человека. Фотограф находится в менее благоприятных условиях чем художник, который в течении многих дней изучает модель и пишет портрет, психологически раскрывая образ. Фотограф должен составить себе представление о человеке значительно за более короткий период времени, составить правильное представление о внешних и внутренних особенностях снимаемого, найти эти самые наиболее характерные выражения лица и позу. </a:t>
            </a:r>
          </a:p>
        </p:txBody>
      </p:sp>
    </p:spTree>
    <p:extLst>
      <p:ext uri="{BB962C8B-B14F-4D97-AF65-F5344CB8AC3E}">
        <p14:creationId xmlns:p14="http://schemas.microsoft.com/office/powerpoint/2010/main" val="46233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42919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4148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b="1" dirty="0" smtClean="0"/>
              <a:t>Классики портретной фотографии: Юсуф </a:t>
            </a:r>
            <a:r>
              <a:rPr lang="ru-RU" b="1" dirty="0" err="1" smtClean="0"/>
              <a:t>карш</a:t>
            </a:r>
            <a:endParaRPr lang="ru-RU" b="1" dirty="0"/>
          </a:p>
        </p:txBody>
      </p:sp>
      <p:sp>
        <p:nvSpPr>
          <p:cNvPr id="3" name="Объект 2"/>
          <p:cNvSpPr>
            <a:spLocks noGrp="1"/>
          </p:cNvSpPr>
          <p:nvPr>
            <p:ph idx="1"/>
          </p:nvPr>
        </p:nvSpPr>
        <p:spPr>
          <a:xfrm>
            <a:off x="0" y="1752600"/>
            <a:ext cx="5076056" cy="5105400"/>
          </a:xfrm>
        </p:spPr>
        <p:txBody>
          <a:bodyPr>
            <a:normAutofit fontScale="70000" lnSpcReduction="20000"/>
          </a:bodyPr>
          <a:lstStyle/>
          <a:p>
            <a:pPr algn="just"/>
            <a:r>
              <a:rPr lang="ru-RU" sz="1800" b="1" dirty="0"/>
              <a:t>Юсуф </a:t>
            </a:r>
            <a:r>
              <a:rPr lang="ru-RU" sz="1800" b="1" dirty="0" err="1"/>
              <a:t>Карш</a:t>
            </a:r>
            <a:r>
              <a:rPr lang="ru-RU" sz="1800" b="1" dirty="0"/>
              <a:t> </a:t>
            </a:r>
            <a:r>
              <a:rPr lang="ru-RU" sz="1800" dirty="0"/>
              <a:t>(1908-1992), один из самых знаменитых фотографов-портретистов, оказавший большое влияние на многих фотографов, снимавших портрет. С фотографий </a:t>
            </a:r>
            <a:r>
              <a:rPr lang="ru-RU" sz="1800" dirty="0" err="1"/>
              <a:t>Карша</a:t>
            </a:r>
            <a:r>
              <a:rPr lang="ru-RU" sz="1800" dirty="0"/>
              <a:t> на нас смотрят глаза многих его знаменитых современников. Черно-белые портреты, снятые крупным планом, в низком ключе, акцент в них сделан на лица и руки моделей. Только лица, наедине с вами, только психология образа. Самый знаменитый и растиражированный созданный им образ, это портрет Уинстона Черчилля</a:t>
            </a:r>
            <a:r>
              <a:rPr lang="ru-RU" sz="1800" dirty="0" smtClean="0"/>
              <a:t>.</a:t>
            </a:r>
          </a:p>
          <a:p>
            <a:pPr marL="114300" indent="0" algn="just">
              <a:buNone/>
            </a:pPr>
            <a:endParaRPr lang="ru-RU" sz="1800" dirty="0" smtClean="0"/>
          </a:p>
          <a:p>
            <a:pPr algn="just"/>
            <a:r>
              <a:rPr lang="ru-RU" sz="1800" dirty="0"/>
              <a:t>На этой фотографии Черчилль предстает перед нами в совокупности всех черт присущих политику. Элеонора Рузвельт впоследствии скажет об этом портрете: «Это, вероятно, было первым серьёзным поражением Черчилля». Успех снимка прост, </a:t>
            </a:r>
            <a:r>
              <a:rPr lang="ru-RU" sz="1800" dirty="0" err="1"/>
              <a:t>Карш</a:t>
            </a:r>
            <a:r>
              <a:rPr lang="ru-RU" sz="1800" dirty="0"/>
              <a:t> застал Черчилля врасплох. Черчилль не хотел фотографироваться, но разрешил быстро сделать одну фотографию, не обращая внимания на фотографа, он как обычно достал свою сигару и решил закурить. Только вот </a:t>
            </a:r>
            <a:r>
              <a:rPr lang="ru-RU" sz="1800" dirty="0" err="1"/>
              <a:t>Каршу</a:t>
            </a:r>
            <a:r>
              <a:rPr lang="ru-RU" sz="1800" dirty="0"/>
              <a:t> сигара в образе Черчилля показалась лишней. Тогда </a:t>
            </a:r>
            <a:r>
              <a:rPr lang="ru-RU" sz="1800" dirty="0" err="1"/>
              <a:t>Карш</a:t>
            </a:r>
            <a:r>
              <a:rPr lang="ru-RU" sz="1800" dirty="0"/>
              <a:t> подошёл к Черчиллю и, пробормотал: «Простите, сэр… », и выдернул сигару из губ премьера, не ожидающего такой наглости. «Когда я вернулся к камере, - вспоминал фотограф, - он выглядел настолько агрессивно и воинственно, словно хотел меня сожрать».</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410542" cy="473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714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Юсуф </a:t>
            </a:r>
            <a:r>
              <a:rPr lang="ru-RU" b="1" dirty="0" err="1"/>
              <a:t>карш</a:t>
            </a:r>
            <a:endParaRPr lang="ru-RU" dirty="0"/>
          </a:p>
        </p:txBody>
      </p:sp>
      <p:sp>
        <p:nvSpPr>
          <p:cNvPr id="3" name="Объект 2"/>
          <p:cNvSpPr>
            <a:spLocks noGrp="1"/>
          </p:cNvSpPr>
          <p:nvPr>
            <p:ph idx="1"/>
          </p:nvPr>
        </p:nvSpPr>
        <p:spPr>
          <a:xfrm>
            <a:off x="107504" y="1752600"/>
            <a:ext cx="8856984" cy="2324472"/>
          </a:xfrm>
        </p:spPr>
        <p:txBody>
          <a:bodyPr>
            <a:normAutofit fontScale="85000" lnSpcReduction="10000"/>
          </a:bodyPr>
          <a:lstStyle/>
          <a:p>
            <a:pPr algn="just"/>
            <a:r>
              <a:rPr lang="ru-RU" sz="1400" dirty="0"/>
              <a:t>Из 100 самых знаменитых людей XX века </a:t>
            </a:r>
            <a:r>
              <a:rPr lang="ru-RU" sz="1400" dirty="0" err="1"/>
              <a:t>Карш</a:t>
            </a:r>
            <a:r>
              <a:rPr lang="ru-RU" sz="1400" dirty="0"/>
              <a:t> сфотографировал 51-ого. Среди самых знаменитых его работ портреты Альберта Эйнштейна, Пабло Пикассо, Альберта </a:t>
            </a:r>
            <a:r>
              <a:rPr lang="ru-RU" sz="1400" dirty="0" err="1"/>
              <a:t>Швейцера</a:t>
            </a:r>
            <a:r>
              <a:rPr lang="ru-RU" sz="1400" dirty="0"/>
              <a:t>, Томаса Манна, Сомерсета Моэма, Хуана Миро, Альберто Джакометти, Жана Кокто, Фиделя Кастро, Джона Кеннеди, Одри </a:t>
            </a:r>
            <a:r>
              <a:rPr lang="ru-RU" sz="1400" dirty="0" err="1"/>
              <a:t>Хэпбер</a:t>
            </a:r>
            <a:r>
              <a:rPr lang="ru-RU" sz="1400" dirty="0"/>
              <a:t>, Бернарда Шоу и </a:t>
            </a:r>
            <a:r>
              <a:rPr lang="ru-RU" sz="1400" dirty="0" err="1"/>
              <a:t>Элеаноры</a:t>
            </a:r>
            <a:r>
              <a:rPr lang="ru-RU" sz="1400" dirty="0"/>
              <a:t> Рузвельт. Мой любимый портрет Эрнеста </a:t>
            </a:r>
            <a:r>
              <a:rPr lang="ru-RU" sz="1400" dirty="0" err="1"/>
              <a:t>Хэменгуэя</a:t>
            </a:r>
            <a:r>
              <a:rPr lang="ru-RU" sz="1400" dirty="0"/>
              <a:t>,  образ, который лучше других последующих отражает мои представления о писателе. Сам автор считал своими лучшими работами на ряду с портретом Черчилля так же портреты Шоу и Рузвельт. Каждый из созданных </a:t>
            </a:r>
            <a:r>
              <a:rPr lang="ru-RU" sz="1400" dirty="0" err="1"/>
              <a:t>Каршем</a:t>
            </a:r>
            <a:r>
              <a:rPr lang="ru-RU" sz="1400" dirty="0"/>
              <a:t> портретов детально обсуждать можно очень долго, все они несомненная коллекция знаковых примеров портретной фотографии</a:t>
            </a:r>
            <a:r>
              <a:rPr lang="ru-RU" sz="1400" dirty="0" smtClean="0"/>
              <a:t>.</a:t>
            </a:r>
          </a:p>
          <a:p>
            <a:pPr algn="just"/>
            <a:r>
              <a:rPr lang="ru-RU" sz="1400" i="1" dirty="0"/>
              <a:t>«В каждом человеке спрятана тайна и моя задача – открыть её. Это открытие произойдёт, если оно вообще произойдёт, в ничтожно малый интервал времени. Человек может каким-нибудь непроизвольным жестом, блеском глаз или как-нибудь ещё сбросить маску, которая отгораживает каждого из нас от внешнего мира. В этот интервал времени фотограф должен сделать свою работу… или он проиграл». Юсуф </a:t>
            </a:r>
            <a:r>
              <a:rPr lang="ru-RU" sz="1400" i="1" dirty="0" err="1" smtClean="0"/>
              <a:t>Карш</a:t>
            </a:r>
            <a:endParaRPr lang="ru-RU" sz="1400" i="1" dirty="0" smtClean="0"/>
          </a:p>
          <a:p>
            <a:pPr marL="114300" indent="0" algn="just">
              <a:buNone/>
            </a:pPr>
            <a:endParaRPr lang="ru-RU"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5" y="3883266"/>
            <a:ext cx="4764291" cy="299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61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93A299">
                    <a:lumMod val="75000"/>
                  </a:srgbClr>
                </a:solidFill>
              </a:rPr>
              <a:t>Классики портретной фотографии: </a:t>
            </a:r>
            <a:r>
              <a:rPr lang="ru-RU" sz="2400" b="1" dirty="0"/>
              <a:t>Филипп </a:t>
            </a:r>
            <a:r>
              <a:rPr lang="ru-RU" sz="2400" b="1" dirty="0" err="1"/>
              <a:t>Халсман</a:t>
            </a:r>
            <a:endParaRPr lang="ru-RU" sz="2400" dirty="0"/>
          </a:p>
        </p:txBody>
      </p:sp>
      <p:sp>
        <p:nvSpPr>
          <p:cNvPr id="3" name="Объект 2"/>
          <p:cNvSpPr>
            <a:spLocks noGrp="1"/>
          </p:cNvSpPr>
          <p:nvPr>
            <p:ph idx="1"/>
          </p:nvPr>
        </p:nvSpPr>
        <p:spPr>
          <a:xfrm>
            <a:off x="107504" y="1752600"/>
            <a:ext cx="4824536" cy="4988768"/>
          </a:xfrm>
        </p:spPr>
        <p:txBody>
          <a:bodyPr>
            <a:normAutofit fontScale="70000" lnSpcReduction="20000"/>
          </a:bodyPr>
          <a:lstStyle/>
          <a:p>
            <a:pPr algn="just"/>
            <a:r>
              <a:rPr lang="ru-RU" b="1" dirty="0"/>
              <a:t>Филипп </a:t>
            </a:r>
            <a:r>
              <a:rPr lang="ru-RU" b="1" dirty="0" err="1"/>
              <a:t>Халсман</a:t>
            </a:r>
            <a:r>
              <a:rPr lang="ru-RU" dirty="0"/>
              <a:t> (1906-1979), американский фотограф литовского происхождения. Филипп </a:t>
            </a:r>
            <a:r>
              <a:rPr lang="ru-RU" dirty="0" err="1"/>
              <a:t>Халсман</a:t>
            </a:r>
            <a:r>
              <a:rPr lang="ru-RU" dirty="0"/>
              <a:t> это и знаменитые снимки </a:t>
            </a:r>
            <a:r>
              <a:rPr lang="ru-RU" dirty="0" err="1"/>
              <a:t>Мэрлин</a:t>
            </a:r>
            <a:r>
              <a:rPr lang="ru-RU" dirty="0"/>
              <a:t> Монро, характерный для неё образ кокетки, та </a:t>
            </a:r>
            <a:r>
              <a:rPr lang="ru-RU" dirty="0" err="1"/>
              <a:t>Мэрлин</a:t>
            </a:r>
            <a:r>
              <a:rPr lang="ru-RU" dirty="0"/>
              <a:t>, которую мы привыкли видеть.  И не менее знаменитые портеры Сальвадора Дали, с которым он дружил на протяжении 30 лет. Результатом этого творческого сотрудничества Дали и </a:t>
            </a:r>
            <a:r>
              <a:rPr lang="ru-RU" dirty="0" err="1"/>
              <a:t>Халсмана</a:t>
            </a:r>
            <a:r>
              <a:rPr lang="ru-RU" dirty="0"/>
              <a:t> было большое количество портретов испанского художника и знаменитый фотоальбом «Усы Дали» (1954).  Для одной из самых известных фотографий этого цикла </a:t>
            </a:r>
            <a:r>
              <a:rPr lang="ru-RU" dirty="0" err="1"/>
              <a:t>Халсман</a:t>
            </a:r>
            <a:r>
              <a:rPr lang="ru-RU" dirty="0"/>
              <a:t> построил из семи обнажённых натурщиц, фигуру напоминающую человеческий череп.</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699" y="1725352"/>
            <a:ext cx="3934153" cy="493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94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Филипп </a:t>
            </a:r>
            <a:r>
              <a:rPr lang="ru-RU" dirty="0" err="1" smtClean="0"/>
              <a:t>Халсман</a:t>
            </a:r>
            <a:endParaRPr lang="ru-RU" dirty="0"/>
          </a:p>
        </p:txBody>
      </p:sp>
      <p:sp>
        <p:nvSpPr>
          <p:cNvPr id="3" name="Объект 2"/>
          <p:cNvSpPr>
            <a:spLocks noGrp="1"/>
          </p:cNvSpPr>
          <p:nvPr>
            <p:ph idx="1"/>
          </p:nvPr>
        </p:nvSpPr>
        <p:spPr>
          <a:xfrm>
            <a:off x="0" y="1628801"/>
            <a:ext cx="9108504" cy="1750900"/>
          </a:xfrm>
        </p:spPr>
        <p:txBody>
          <a:bodyPr>
            <a:normAutofit fontScale="62500" lnSpcReduction="20000"/>
          </a:bodyPr>
          <a:lstStyle/>
          <a:p>
            <a:pPr algn="just"/>
            <a:r>
              <a:rPr lang="ru-RU" dirty="0"/>
              <a:t>Ещё одна и, пожалуй, самая известная фотография – это «Дали </a:t>
            </a:r>
            <a:r>
              <a:rPr lang="ru-RU" dirty="0" err="1"/>
              <a:t>Атомикус</a:t>
            </a:r>
            <a:r>
              <a:rPr lang="ru-RU" dirty="0"/>
              <a:t>», ставшая фотографическим продолжением картины Дали «Атомная </a:t>
            </a:r>
            <a:r>
              <a:rPr lang="ru-RU" dirty="0" err="1"/>
              <a:t>Леда</a:t>
            </a:r>
            <a:r>
              <a:rPr lang="ru-RU" dirty="0"/>
              <a:t>». Друзья хотели показать движение электронов вокруг ядра. Для этого ассистенты на счет три подбрасывали кошек и выплёскивали воду из вёдер, Дали никто не подбрасывал, он подпрыгивал сам. Да, это не </a:t>
            </a:r>
            <a:r>
              <a:rPr lang="ru-RU" dirty="0" err="1"/>
              <a:t>photoshop</a:t>
            </a:r>
            <a:r>
              <a:rPr lang="ru-RU" dirty="0"/>
              <a:t>, в то время его ещё не было. После каждого дубля фотограф удалялся в тёмную комнату, проявлял плёнки, выходил и виновато говорил «ну ещё </a:t>
            </a:r>
            <a:r>
              <a:rPr lang="ru-RU" dirty="0" err="1"/>
              <a:t>дублик</a:t>
            </a:r>
            <a:r>
              <a:rPr lang="ru-RU" dirty="0"/>
              <a:t>». Ассистенты собирали кошек, вёдра и всё повторялось. Нужный результат получился только после 28-ой попытки.</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227987"/>
            <a:ext cx="4990451" cy="349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27987"/>
            <a:ext cx="2417348" cy="349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19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Филипп </a:t>
            </a:r>
            <a:r>
              <a:rPr lang="ru-RU" dirty="0" err="1" smtClean="0"/>
              <a:t>Халсман</a:t>
            </a:r>
            <a:endParaRPr lang="ru-RU" dirty="0"/>
          </a:p>
        </p:txBody>
      </p:sp>
      <p:sp>
        <p:nvSpPr>
          <p:cNvPr id="3" name="Объект 2"/>
          <p:cNvSpPr>
            <a:spLocks noGrp="1"/>
          </p:cNvSpPr>
          <p:nvPr>
            <p:ph idx="1"/>
          </p:nvPr>
        </p:nvSpPr>
        <p:spPr>
          <a:xfrm>
            <a:off x="179512" y="1752601"/>
            <a:ext cx="8784976" cy="1748408"/>
          </a:xfrm>
        </p:spPr>
        <p:txBody>
          <a:bodyPr>
            <a:normAutofit fontScale="77500" lnSpcReduction="20000"/>
          </a:bodyPr>
          <a:lstStyle/>
          <a:p>
            <a:r>
              <a:rPr lang="ru-RU" dirty="0"/>
              <a:t>Так среди них были Грейс Келли, Мэрилин Монро, Одри </a:t>
            </a:r>
            <a:r>
              <a:rPr lang="ru-RU" dirty="0" err="1"/>
              <a:t>Хэпберн</a:t>
            </a:r>
            <a:r>
              <a:rPr lang="ru-RU" dirty="0"/>
              <a:t>, герцог и герцогиня Виндзор, будущий президент США Ричард Никсон, отец атомной бомбы Роберт  Оппенгеймер и многие другие актеры, политики, писатели, художники, учёные. Потрясающий портрет Жана Кокто. Альфред </a:t>
            </a:r>
            <a:r>
              <a:rPr lang="ru-RU" dirty="0" err="1"/>
              <a:t>Хичкок</a:t>
            </a:r>
            <a:r>
              <a:rPr lang="ru-RU" dirty="0"/>
              <a:t> и его самый известный фильм Птицы. В этих образах читается все: характер и суть их жизни.</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3237684"/>
            <a:ext cx="5559625" cy="357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3573016"/>
            <a:ext cx="3168352" cy="2677656"/>
          </a:xfrm>
          <a:prstGeom prst="rect">
            <a:avLst/>
          </a:prstGeom>
          <a:noFill/>
        </p:spPr>
        <p:txBody>
          <a:bodyPr wrap="square" rtlCol="0">
            <a:spAutoFit/>
          </a:bodyPr>
          <a:lstStyle/>
          <a:p>
            <a:r>
              <a:rPr lang="ru-RU" sz="1200" i="1" dirty="0"/>
              <a:t>«Меня всегда интересовали люди. Хороший портрет должен – и сегодня и через сто лет – показывать, как человек выглядел и что он из себя представлял. Этого нельзя достичь, заставляя человека принять ту или иную позу или ставя его голову под определённым углом. Для этого нужно провоцировать «жертву», развлекать её шутками, убаюкивать тишиной, задавать такие дерзкие вопросы, которые даже лучший друг побоялся бы задать».</a:t>
            </a:r>
            <a:r>
              <a:rPr lang="ru-RU" sz="1200" b="1" i="1" dirty="0"/>
              <a:t> </a:t>
            </a:r>
            <a:r>
              <a:rPr lang="ru-RU" sz="1200" i="1" dirty="0"/>
              <a:t>Филипп </a:t>
            </a:r>
            <a:r>
              <a:rPr lang="ru-RU" sz="1200" i="1" dirty="0" err="1"/>
              <a:t>Халсман</a:t>
            </a:r>
            <a:endParaRPr lang="ru-RU" sz="1200" dirty="0"/>
          </a:p>
        </p:txBody>
      </p:sp>
    </p:spTree>
    <p:extLst>
      <p:ext uri="{BB962C8B-B14F-4D97-AF65-F5344CB8AC3E}">
        <p14:creationId xmlns:p14="http://schemas.microsoft.com/office/powerpoint/2010/main" val="245759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Классики портретной фотографии: </a:t>
            </a:r>
            <a:r>
              <a:rPr lang="ru-RU" dirty="0" err="1" smtClean="0"/>
              <a:t>Гьен</a:t>
            </a:r>
            <a:r>
              <a:rPr lang="ru-RU" dirty="0" smtClean="0"/>
              <a:t> мили</a:t>
            </a:r>
            <a:endParaRPr lang="ru-RU" dirty="0"/>
          </a:p>
        </p:txBody>
      </p:sp>
      <p:sp>
        <p:nvSpPr>
          <p:cNvPr id="3" name="Объект 2"/>
          <p:cNvSpPr>
            <a:spLocks noGrp="1"/>
          </p:cNvSpPr>
          <p:nvPr>
            <p:ph idx="1"/>
          </p:nvPr>
        </p:nvSpPr>
        <p:spPr>
          <a:xfrm>
            <a:off x="179512" y="1752601"/>
            <a:ext cx="8784976" cy="1676399"/>
          </a:xfrm>
        </p:spPr>
        <p:txBody>
          <a:bodyPr>
            <a:normAutofit fontScale="47500" lnSpcReduction="20000"/>
          </a:bodyPr>
          <a:lstStyle/>
          <a:p>
            <a:pPr algn="just"/>
            <a:r>
              <a:rPr lang="ru-RU" dirty="0"/>
              <a:t>Нельзя не привести в качестве примера портретной фотографии и незаслуженно забытого </a:t>
            </a:r>
            <a:r>
              <a:rPr lang="ru-RU" dirty="0" err="1"/>
              <a:t>Гьен</a:t>
            </a:r>
            <a:r>
              <a:rPr lang="ru-RU" dirty="0"/>
              <a:t> Мили  (1904-1984), чьё имя стало понемногу возвращаться только в век тотального интереса к фотографии. Его биография, пожалуй, самая бедная фактами, про его жизнь не известно почти ничего. А вместе с тем он наряду с </a:t>
            </a:r>
            <a:r>
              <a:rPr lang="ru-RU" dirty="0" err="1"/>
              <a:t>Халсманом</a:t>
            </a:r>
            <a:r>
              <a:rPr lang="ru-RU" dirty="0"/>
              <a:t>, Ричардом </a:t>
            </a:r>
            <a:r>
              <a:rPr lang="ru-RU" dirty="0" err="1"/>
              <a:t>Аведоном</a:t>
            </a:r>
            <a:r>
              <a:rPr lang="ru-RU" dirty="0"/>
              <a:t>, </a:t>
            </a:r>
            <a:r>
              <a:rPr lang="ru-RU" dirty="0" err="1"/>
              <a:t>Ансел</a:t>
            </a:r>
            <a:r>
              <a:rPr lang="ru-RU" dirty="0"/>
              <a:t> Адамсом, Анри Картье-</a:t>
            </a:r>
            <a:r>
              <a:rPr lang="ru-RU" dirty="0" err="1"/>
              <a:t>Брессоном</a:t>
            </a:r>
            <a:r>
              <a:rPr lang="ru-RU" dirty="0"/>
              <a:t>, Альфредом </a:t>
            </a:r>
            <a:r>
              <a:rPr lang="ru-RU" dirty="0" err="1"/>
              <a:t>Эйзенштедтом</a:t>
            </a:r>
            <a:r>
              <a:rPr lang="ru-RU" dirty="0"/>
              <a:t>, Эрнестом </a:t>
            </a:r>
            <a:r>
              <a:rPr lang="ru-RU" dirty="0" err="1"/>
              <a:t>Хаас</a:t>
            </a:r>
            <a:r>
              <a:rPr lang="ru-RU" dirty="0"/>
              <a:t>, Юсуфом </a:t>
            </a:r>
            <a:r>
              <a:rPr lang="ru-RU" dirty="0" err="1"/>
              <a:t>Каршем</a:t>
            </a:r>
            <a:r>
              <a:rPr lang="ru-RU" dirty="0"/>
              <a:t> и Юджином Смитом, был назван одним из 10 величайших фотографов в мире (по версии журнала «Популярная фотография»). По непонятным причинам известный фотограф, снимавший так же как и другие фотографы для журналов (в том числе для </a:t>
            </a:r>
            <a:r>
              <a:rPr lang="ru-RU" dirty="0" err="1"/>
              <a:t>Life</a:t>
            </a:r>
            <a:r>
              <a:rPr lang="ru-RU" dirty="0"/>
              <a:t>) в интересной и для того времени новой технике, был забыт. </a:t>
            </a:r>
            <a:r>
              <a:rPr lang="ru-RU" dirty="0" err="1"/>
              <a:t>Гьен</a:t>
            </a:r>
            <a:r>
              <a:rPr lang="ru-RU" dirty="0"/>
              <a:t> Милле использовал в своей фотографии разработки профессора Гарольда Юджина </a:t>
            </a:r>
            <a:r>
              <a:rPr lang="ru-RU" dirty="0" err="1"/>
              <a:t>Эдгертона</a:t>
            </a:r>
            <a:r>
              <a:rPr lang="ru-RU" dirty="0"/>
              <a:t>. </a:t>
            </a:r>
            <a:r>
              <a:rPr lang="ru-RU" dirty="0" err="1"/>
              <a:t>Эдгертон</a:t>
            </a:r>
            <a:r>
              <a:rPr lang="ru-RU" dirty="0"/>
              <a:t> стал первым использовать в фотографии стробоскоп (прибор производящий быстро повторяющиеся импульсы).</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2736304" cy="364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140968"/>
            <a:ext cx="2348135" cy="354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42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Классики портретной фотографии: Ирвин </a:t>
            </a:r>
            <a:r>
              <a:rPr lang="ru-RU" dirty="0" err="1" smtClean="0"/>
              <a:t>пэн</a:t>
            </a:r>
            <a:endParaRPr lang="ru-RU" dirty="0"/>
          </a:p>
        </p:txBody>
      </p:sp>
      <p:sp>
        <p:nvSpPr>
          <p:cNvPr id="3" name="Объект 2"/>
          <p:cNvSpPr>
            <a:spLocks noGrp="1"/>
          </p:cNvSpPr>
          <p:nvPr>
            <p:ph idx="1"/>
          </p:nvPr>
        </p:nvSpPr>
        <p:spPr>
          <a:xfrm>
            <a:off x="107504" y="1752600"/>
            <a:ext cx="3528392" cy="4844752"/>
          </a:xfrm>
        </p:spPr>
        <p:txBody>
          <a:bodyPr>
            <a:normAutofit fontScale="62500" lnSpcReduction="20000"/>
          </a:bodyPr>
          <a:lstStyle/>
          <a:p>
            <a:pPr algn="just"/>
            <a:r>
              <a:rPr lang="ru-RU" dirty="0"/>
              <a:t>Отдельно выделим классиков, которые снимали портреты в жанре </a:t>
            </a:r>
            <a:r>
              <a:rPr lang="ru-RU" dirty="0" err="1" smtClean="0"/>
              <a:t>фэшн</a:t>
            </a:r>
            <a:r>
              <a:rPr lang="ru-RU" dirty="0" smtClean="0"/>
              <a:t>-фотографии</a:t>
            </a:r>
          </a:p>
          <a:p>
            <a:pPr algn="just"/>
            <a:r>
              <a:rPr lang="ru-RU" dirty="0"/>
              <a:t>Ирвин </a:t>
            </a:r>
            <a:r>
              <a:rPr lang="ru-RU" dirty="0" err="1" smtClean="0"/>
              <a:t>Пэн</a:t>
            </a:r>
            <a:r>
              <a:rPr lang="ru-RU" dirty="0" smtClean="0"/>
              <a:t> </a:t>
            </a:r>
            <a:r>
              <a:rPr lang="ru-RU" dirty="0"/>
              <a:t>(1917-2009), показал свои неординарные способности во многих областях фотографии. Широкой общественности он известен как фотограф-портретист, работающий со знаменитостями. Но этот факт не отображает широты его фотографических интересов. В своей практике </a:t>
            </a:r>
            <a:r>
              <a:rPr lang="ru-RU" dirty="0" err="1" smtClean="0"/>
              <a:t>Пэн</a:t>
            </a:r>
            <a:r>
              <a:rPr lang="ru-RU" dirty="0" smtClean="0"/>
              <a:t> </a:t>
            </a:r>
            <a:r>
              <a:rPr lang="ru-RU" dirty="0"/>
              <a:t>использовал много разнообразных приёмов, как подсмотренных ранее у кого-то, так и изобретённых им самим. Так у </a:t>
            </a:r>
            <a:r>
              <a:rPr lang="ru-RU" dirty="0" err="1" smtClean="0"/>
              <a:t>Пэна</a:t>
            </a:r>
            <a:r>
              <a:rPr lang="ru-RU" dirty="0" smtClean="0"/>
              <a:t> </a:t>
            </a:r>
            <a:r>
              <a:rPr lang="ru-RU" dirty="0"/>
              <a:t>есть серия работ, в которых он снимает моделей как бы загнанными в </a:t>
            </a:r>
            <a:r>
              <a:rPr lang="ru-RU" dirty="0" err="1"/>
              <a:t>угл</a:t>
            </a:r>
            <a:r>
              <a:rPr lang="ru-RU" dirty="0"/>
              <a:t>, который имитирует замкнутое пространство.</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45433"/>
            <a:ext cx="2603983" cy="326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808" y="2924944"/>
            <a:ext cx="2970068" cy="38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90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203</TotalTime>
  <Words>2067</Words>
  <Application>Microsoft Office PowerPoint</Application>
  <PresentationFormat>Экран (4:3)</PresentationFormat>
  <Paragraphs>49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Аптека</vt:lpstr>
      <vt:lpstr>Портрет: студийный, репортажный, официальный, групповой.  Технические правила и приёмы, присущие портретной съёмке. Ч.1.</vt:lpstr>
      <vt:lpstr>Портрет</vt:lpstr>
      <vt:lpstr>Классики портретной фотографии: Юсуф карш</vt:lpstr>
      <vt:lpstr>Юсуф карш</vt:lpstr>
      <vt:lpstr>Классики портретной фотографии: Филипп Халсман</vt:lpstr>
      <vt:lpstr>Филипп Халсман</vt:lpstr>
      <vt:lpstr>Филипп Халсман</vt:lpstr>
      <vt:lpstr>Классики портретной фотографии: Гьен мили</vt:lpstr>
      <vt:lpstr>Классики портретной фотографии: Ирвин пэн</vt:lpstr>
      <vt:lpstr>Ирвин пэн</vt:lpstr>
      <vt:lpstr>Классики портретной фотографии: Арнольд ньюман</vt:lpstr>
      <vt:lpstr>Арнольд ньюман</vt:lpstr>
      <vt:lpstr>Арнольд Ньюман</vt:lpstr>
      <vt:lpstr>Классики портретной фотографии: ричард аведон</vt:lpstr>
      <vt:lpstr>Ричард Аведон</vt:lpstr>
      <vt:lpstr>Стив мак`кари</vt:lpstr>
      <vt:lpstr>Стив мак`карри</vt:lpstr>
      <vt:lpstr>Стив мак`карри</vt:lpstr>
      <vt:lpstr>Презентация PowerPoint</vt:lpstr>
      <vt:lpstr>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Тональность и светотеневой рисунок изображения. Значение выбранных источников света. Самостоятельный выбор источников света, фона, аппаратуры. Самостоятельное фотографирование.</dc:title>
  <dc:creator>Артём Белоусов</dc:creator>
  <cp:lastModifiedBy>Артём Белоусов</cp:lastModifiedBy>
  <cp:revision>21</cp:revision>
  <dcterms:created xsi:type="dcterms:W3CDTF">2020-03-27T08:39:59Z</dcterms:created>
  <dcterms:modified xsi:type="dcterms:W3CDTF">2020-04-06T16:26:33Z</dcterms:modified>
</cp:coreProperties>
</file>